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563" r:id="rId3"/>
    <p:sldId id="492" r:id="rId4"/>
    <p:sldId id="572" r:id="rId5"/>
    <p:sldId id="564" r:id="rId6"/>
    <p:sldId id="360" r:id="rId7"/>
    <p:sldId id="565" r:id="rId8"/>
    <p:sldId id="566" r:id="rId9"/>
    <p:sldId id="567" r:id="rId10"/>
    <p:sldId id="568" r:id="rId11"/>
    <p:sldId id="489" r:id="rId12"/>
    <p:sldId id="569" r:id="rId13"/>
    <p:sldId id="384" r:id="rId14"/>
    <p:sldId id="263" r:id="rId15"/>
    <p:sldId id="532" r:id="rId16"/>
    <p:sldId id="530" r:id="rId17"/>
    <p:sldId id="493" r:id="rId18"/>
    <p:sldId id="389" r:id="rId19"/>
    <p:sldId id="526" r:id="rId20"/>
    <p:sldId id="528" r:id="rId21"/>
    <p:sldId id="529" r:id="rId22"/>
    <p:sldId id="527" r:id="rId23"/>
    <p:sldId id="499" r:id="rId24"/>
    <p:sldId id="402" r:id="rId25"/>
    <p:sldId id="534" r:id="rId26"/>
    <p:sldId id="537" r:id="rId27"/>
    <p:sldId id="540" r:id="rId28"/>
    <p:sldId id="538" r:id="rId29"/>
    <p:sldId id="539" r:id="rId30"/>
    <p:sldId id="544" r:id="rId31"/>
    <p:sldId id="545" r:id="rId32"/>
    <p:sldId id="546" r:id="rId33"/>
    <p:sldId id="547" r:id="rId34"/>
    <p:sldId id="548" r:id="rId35"/>
    <p:sldId id="550" r:id="rId36"/>
    <p:sldId id="551" r:id="rId37"/>
    <p:sldId id="413" r:id="rId38"/>
    <p:sldId id="421" r:id="rId39"/>
    <p:sldId id="505" r:id="rId40"/>
    <p:sldId id="430" r:id="rId41"/>
    <p:sldId id="433" r:id="rId42"/>
    <p:sldId id="507" r:id="rId43"/>
    <p:sldId id="552" r:id="rId44"/>
    <p:sldId id="553" r:id="rId45"/>
    <p:sldId id="554" r:id="rId46"/>
    <p:sldId id="555" r:id="rId47"/>
    <p:sldId id="556" r:id="rId48"/>
    <p:sldId id="557" r:id="rId49"/>
    <p:sldId id="558" r:id="rId50"/>
    <p:sldId id="442" r:id="rId51"/>
  </p:sldIdLst>
  <p:sldSz cx="9144000" cy="6858000" type="screen4x3"/>
  <p:notesSz cx="6858000" cy="9144000"/>
  <p:defaultTextStyle>
    <a:defPPr>
      <a:defRPr lang="zh-CN"/>
    </a:defPPr>
    <a:lvl1pPr algn="l" rtl="0" fontAlgn="base">
      <a:spcBef>
        <a:spcPct val="0"/>
      </a:spcBef>
      <a:spcAft>
        <a:spcPct val="0"/>
      </a:spcAft>
      <a:defRPr kumimoji="1" sz="2000" i="1" kern="1200">
        <a:solidFill>
          <a:schemeClr val="tx1"/>
        </a:solidFill>
        <a:latin typeface="Times New Roman" panose="02020603050405020304" pitchFamily="18" charset="0"/>
        <a:ea typeface="隶书" panose="02010509060101010101" pitchFamily="49" charset="-122"/>
        <a:cs typeface="+mn-cs"/>
      </a:defRPr>
    </a:lvl1pPr>
    <a:lvl2pPr marL="457200" algn="l" rtl="0" fontAlgn="base">
      <a:spcBef>
        <a:spcPct val="0"/>
      </a:spcBef>
      <a:spcAft>
        <a:spcPct val="0"/>
      </a:spcAft>
      <a:defRPr kumimoji="1" sz="2000" i="1" kern="1200">
        <a:solidFill>
          <a:schemeClr val="tx1"/>
        </a:solidFill>
        <a:latin typeface="Times New Roman" panose="02020603050405020304" pitchFamily="18" charset="0"/>
        <a:ea typeface="隶书" panose="02010509060101010101" pitchFamily="49" charset="-122"/>
        <a:cs typeface="+mn-cs"/>
      </a:defRPr>
    </a:lvl2pPr>
    <a:lvl3pPr marL="914400" algn="l" rtl="0" fontAlgn="base">
      <a:spcBef>
        <a:spcPct val="0"/>
      </a:spcBef>
      <a:spcAft>
        <a:spcPct val="0"/>
      </a:spcAft>
      <a:defRPr kumimoji="1" sz="2000" i="1" kern="1200">
        <a:solidFill>
          <a:schemeClr val="tx1"/>
        </a:solidFill>
        <a:latin typeface="Times New Roman" panose="02020603050405020304" pitchFamily="18" charset="0"/>
        <a:ea typeface="隶书" panose="02010509060101010101" pitchFamily="49" charset="-122"/>
        <a:cs typeface="+mn-cs"/>
      </a:defRPr>
    </a:lvl3pPr>
    <a:lvl4pPr marL="1371600" algn="l" rtl="0" fontAlgn="base">
      <a:spcBef>
        <a:spcPct val="0"/>
      </a:spcBef>
      <a:spcAft>
        <a:spcPct val="0"/>
      </a:spcAft>
      <a:defRPr kumimoji="1" sz="2000" i="1" kern="1200">
        <a:solidFill>
          <a:schemeClr val="tx1"/>
        </a:solidFill>
        <a:latin typeface="Times New Roman" panose="02020603050405020304" pitchFamily="18" charset="0"/>
        <a:ea typeface="隶书" panose="02010509060101010101" pitchFamily="49" charset="-122"/>
        <a:cs typeface="+mn-cs"/>
      </a:defRPr>
    </a:lvl4pPr>
    <a:lvl5pPr marL="1828800" algn="l" rtl="0" fontAlgn="base">
      <a:spcBef>
        <a:spcPct val="0"/>
      </a:spcBef>
      <a:spcAft>
        <a:spcPct val="0"/>
      </a:spcAft>
      <a:defRPr kumimoji="1" sz="2000" i="1"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2000" i="1"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2000" i="1"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2000" i="1"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2000" i="1" kern="1200">
        <a:solidFill>
          <a:schemeClr val="tx1"/>
        </a:solidFill>
        <a:latin typeface="Times New Roman" panose="02020603050405020304" pitchFamily="18" charset="0"/>
        <a:ea typeface="隶书" panose="020105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0000CC"/>
    <a:srgbClr val="FF9966"/>
    <a:srgbClr val="0000FF"/>
    <a:srgbClr val="DDDDDD"/>
    <a:srgbClr val="66FF66"/>
    <a:srgbClr val="FFFFCC"/>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83" autoAdjust="0"/>
  </p:normalViewPr>
  <p:slideViewPr>
    <p:cSldViewPr>
      <p:cViewPr varScale="1">
        <p:scale>
          <a:sx n="73" d="100"/>
          <a:sy n="73" d="100"/>
        </p:scale>
        <p:origin x="131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70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i="0">
                <a:ea typeface="宋体" panose="02010600030101010101" pitchFamily="2" charset="-122"/>
              </a:defRPr>
            </a:lvl1pPr>
          </a:lstStyle>
          <a:p>
            <a:endParaRPr lang="en-US" altLang="zh-CN"/>
          </a:p>
        </p:txBody>
      </p:sp>
      <p:sp>
        <p:nvSpPr>
          <p:cNvPr id="4270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i="0">
                <a:ea typeface="宋体" panose="02010600030101010101" pitchFamily="2" charset="-122"/>
              </a:defRPr>
            </a:lvl1pPr>
          </a:lstStyle>
          <a:p>
            <a:endParaRPr lang="en-US" altLang="zh-CN"/>
          </a:p>
        </p:txBody>
      </p:sp>
      <p:sp>
        <p:nvSpPr>
          <p:cNvPr id="4270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270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270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i="0">
                <a:ea typeface="宋体" panose="02010600030101010101" pitchFamily="2" charset="-122"/>
              </a:defRPr>
            </a:lvl1pPr>
          </a:lstStyle>
          <a:p>
            <a:endParaRPr lang="en-US" altLang="zh-CN"/>
          </a:p>
        </p:txBody>
      </p:sp>
      <p:sp>
        <p:nvSpPr>
          <p:cNvPr id="4270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i="0">
                <a:ea typeface="宋体" panose="02010600030101010101" pitchFamily="2" charset="-122"/>
              </a:defRPr>
            </a:lvl1pPr>
          </a:lstStyle>
          <a:p>
            <a:fld id="{F7E0B84B-AF72-4A8A-A841-4CDE554B7C37}"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354E7-1758-45AF-9697-660A5468BBD1}" type="slidenum">
              <a:rPr lang="en-US" altLang="zh-CN"/>
              <a:pPr/>
              <a:t>5</a:t>
            </a:fld>
            <a:endParaRPr lang="en-US" altLang="zh-CN"/>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xfrm>
            <a:off x="914400" y="4343400"/>
            <a:ext cx="5029200" cy="4114800"/>
          </a:xfrm>
        </p:spPr>
        <p:txBody>
          <a:bodyPr/>
          <a:lstStyle/>
          <a:p>
            <a:r>
              <a:rPr lang="zh-CN" altLang="en-US"/>
              <a:t>展示 </a:t>
            </a:r>
            <a:r>
              <a:rPr lang="en-US" altLang="zh-CN"/>
              <a:t>EPROM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4D9764-8B5B-46B2-90BC-4A553188786A}" type="slidenum">
              <a:rPr lang="en-US" altLang="zh-CN"/>
              <a:pPr/>
              <a:t>7</a:t>
            </a:fld>
            <a:endParaRPr lang="en-US" altLang="zh-CN"/>
          </a:p>
        </p:txBody>
      </p:sp>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xfrm>
            <a:off x="914400" y="4343400"/>
            <a:ext cx="5029200" cy="4114800"/>
          </a:xfrm>
        </p:spPr>
        <p:txBody>
          <a:bodyPr/>
          <a:lstStyle/>
          <a:p>
            <a:r>
              <a:rPr lang="en-US" altLang="zh-CN"/>
              <a:t>THT- smt  </a:t>
            </a:r>
            <a:r>
              <a:rPr lang="zh-CN" altLang="en-US"/>
              <a:t>对比展示</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0EBC99-F695-4B84-9465-C3A0726E7653}" type="slidenum">
              <a:rPr lang="en-US" altLang="zh-CN"/>
              <a:pPr/>
              <a:t>8</a:t>
            </a:fld>
            <a:endParaRPr lang="en-US" altLang="zh-CN"/>
          </a:p>
        </p:txBody>
      </p:sp>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a:xfrm>
            <a:off x="914400" y="4343400"/>
            <a:ext cx="5029200" cy="4114800"/>
          </a:xfrm>
        </p:spPr>
        <p:txBody>
          <a:bodyPr/>
          <a:lstStyle/>
          <a:p>
            <a:r>
              <a:rPr lang="zh-CN" altLang="en-US"/>
              <a:t>展示</a:t>
            </a:r>
            <a:r>
              <a:rPr lang="en-US" altLang="zh-CN"/>
              <a:t>0603</a:t>
            </a:r>
          </a:p>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9A7AB9B-A6E5-43FB-AFD6-570DACE1C1B4}" type="slidenum">
              <a:rPr lang="en-US" altLang="zh-CN"/>
              <a:pPr/>
              <a:t>‹#›</a:t>
            </a:fld>
            <a:endParaRPr lang="en-US" altLang="zh-CN"/>
          </a:p>
        </p:txBody>
      </p:sp>
    </p:spTree>
    <p:extLst>
      <p:ext uri="{BB962C8B-B14F-4D97-AF65-F5344CB8AC3E}">
        <p14:creationId xmlns:p14="http://schemas.microsoft.com/office/powerpoint/2010/main" val="427426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D609B03-2454-463A-8A96-ADE0FB167226}" type="slidenum">
              <a:rPr lang="en-US" altLang="zh-CN"/>
              <a:pPr/>
              <a:t>‹#›</a:t>
            </a:fld>
            <a:endParaRPr lang="en-US" altLang="zh-CN"/>
          </a:p>
        </p:txBody>
      </p:sp>
    </p:spTree>
    <p:extLst>
      <p:ext uri="{BB962C8B-B14F-4D97-AF65-F5344CB8AC3E}">
        <p14:creationId xmlns:p14="http://schemas.microsoft.com/office/powerpoint/2010/main" val="431404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C921CC0-EC7F-4BAB-A45A-9D9064B6553D}" type="slidenum">
              <a:rPr lang="en-US" altLang="zh-CN"/>
              <a:pPr/>
              <a:t>‹#›</a:t>
            </a:fld>
            <a:endParaRPr lang="en-US" altLang="zh-CN"/>
          </a:p>
        </p:txBody>
      </p:sp>
    </p:spTree>
    <p:extLst>
      <p:ext uri="{BB962C8B-B14F-4D97-AF65-F5344CB8AC3E}">
        <p14:creationId xmlns:p14="http://schemas.microsoft.com/office/powerpoint/2010/main" val="3328906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217775F5-9899-4768-BD67-9F1D24B70EB1}" type="slidenum">
              <a:rPr lang="en-US" altLang="zh-CN"/>
              <a:pPr/>
              <a:t>‹#›</a:t>
            </a:fld>
            <a:endParaRPr lang="en-US" altLang="zh-CN"/>
          </a:p>
        </p:txBody>
      </p:sp>
    </p:spTree>
    <p:extLst>
      <p:ext uri="{BB962C8B-B14F-4D97-AF65-F5344CB8AC3E}">
        <p14:creationId xmlns:p14="http://schemas.microsoft.com/office/powerpoint/2010/main" val="1290569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F5ABB0D-9A1B-4367-B4BF-D4CBF9773F8A}" type="slidenum">
              <a:rPr lang="en-US" altLang="zh-CN"/>
              <a:pPr/>
              <a:t>‹#›</a:t>
            </a:fld>
            <a:endParaRPr lang="en-US" altLang="zh-CN"/>
          </a:p>
        </p:txBody>
      </p:sp>
    </p:spTree>
    <p:extLst>
      <p:ext uri="{BB962C8B-B14F-4D97-AF65-F5344CB8AC3E}">
        <p14:creationId xmlns:p14="http://schemas.microsoft.com/office/powerpoint/2010/main" val="608621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BC7498C-0D5E-4A8C-8E49-05BE26D30F66}" type="slidenum">
              <a:rPr lang="en-US" altLang="zh-CN"/>
              <a:pPr/>
              <a:t>‹#›</a:t>
            </a:fld>
            <a:endParaRPr lang="en-US" altLang="zh-CN"/>
          </a:p>
        </p:txBody>
      </p:sp>
    </p:spTree>
    <p:extLst>
      <p:ext uri="{BB962C8B-B14F-4D97-AF65-F5344CB8AC3E}">
        <p14:creationId xmlns:p14="http://schemas.microsoft.com/office/powerpoint/2010/main" val="172555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A8DF75A-4273-43F8-B877-A66540F5C73E}" type="slidenum">
              <a:rPr lang="en-US" altLang="zh-CN"/>
              <a:pPr/>
              <a:t>‹#›</a:t>
            </a:fld>
            <a:endParaRPr lang="en-US" altLang="zh-CN"/>
          </a:p>
        </p:txBody>
      </p:sp>
    </p:spTree>
    <p:extLst>
      <p:ext uri="{BB962C8B-B14F-4D97-AF65-F5344CB8AC3E}">
        <p14:creationId xmlns:p14="http://schemas.microsoft.com/office/powerpoint/2010/main" val="4270511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C5732AFA-76E7-4BA4-976E-03E234BD996A}" type="slidenum">
              <a:rPr lang="en-US" altLang="zh-CN"/>
              <a:pPr/>
              <a:t>‹#›</a:t>
            </a:fld>
            <a:endParaRPr lang="en-US" altLang="zh-CN"/>
          </a:p>
        </p:txBody>
      </p:sp>
    </p:spTree>
    <p:extLst>
      <p:ext uri="{BB962C8B-B14F-4D97-AF65-F5344CB8AC3E}">
        <p14:creationId xmlns:p14="http://schemas.microsoft.com/office/powerpoint/2010/main" val="1321210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A0C4FDC0-F96D-401E-8688-A585FDD9F156}" type="slidenum">
              <a:rPr lang="en-US" altLang="zh-CN"/>
              <a:pPr/>
              <a:t>‹#›</a:t>
            </a:fld>
            <a:endParaRPr lang="en-US" altLang="zh-CN"/>
          </a:p>
        </p:txBody>
      </p:sp>
    </p:spTree>
    <p:extLst>
      <p:ext uri="{BB962C8B-B14F-4D97-AF65-F5344CB8AC3E}">
        <p14:creationId xmlns:p14="http://schemas.microsoft.com/office/powerpoint/2010/main" val="2380440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F1F566B-309D-479C-A365-439DE3AC2877}" type="slidenum">
              <a:rPr lang="en-US" altLang="zh-CN"/>
              <a:pPr/>
              <a:t>‹#›</a:t>
            </a:fld>
            <a:endParaRPr lang="en-US" altLang="zh-CN"/>
          </a:p>
        </p:txBody>
      </p:sp>
    </p:spTree>
    <p:extLst>
      <p:ext uri="{BB962C8B-B14F-4D97-AF65-F5344CB8AC3E}">
        <p14:creationId xmlns:p14="http://schemas.microsoft.com/office/powerpoint/2010/main" val="166093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8485CAC-8356-45C2-A730-0E36A662556A}" type="slidenum">
              <a:rPr lang="en-US" altLang="zh-CN"/>
              <a:pPr/>
              <a:t>‹#›</a:t>
            </a:fld>
            <a:endParaRPr lang="en-US" altLang="zh-CN"/>
          </a:p>
        </p:txBody>
      </p:sp>
    </p:spTree>
    <p:extLst>
      <p:ext uri="{BB962C8B-B14F-4D97-AF65-F5344CB8AC3E}">
        <p14:creationId xmlns:p14="http://schemas.microsoft.com/office/powerpoint/2010/main" val="126610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9F01EE9-A583-4237-91E7-5BCD8774E40B}" type="slidenum">
              <a:rPr lang="en-US" altLang="zh-CN"/>
              <a:pPr/>
              <a:t>‹#›</a:t>
            </a:fld>
            <a:endParaRPr lang="en-US" altLang="zh-CN"/>
          </a:p>
        </p:txBody>
      </p:sp>
    </p:spTree>
    <p:extLst>
      <p:ext uri="{BB962C8B-B14F-4D97-AF65-F5344CB8AC3E}">
        <p14:creationId xmlns:p14="http://schemas.microsoft.com/office/powerpoint/2010/main" val="242152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tint val="0"/>
                <a:invGamma/>
              </a:schemeClr>
            </a:gs>
            <a:gs pos="5000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i="0">
                <a:ea typeface="+mn-ea"/>
              </a:defRPr>
            </a:lvl1pPr>
          </a:lstStyle>
          <a:p>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i="0">
                <a:ea typeface="+mn-ea"/>
              </a:defRPr>
            </a:lvl1pPr>
          </a:lstStyle>
          <a:p>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i="0">
                <a:ea typeface="+mn-ea"/>
              </a:defRPr>
            </a:lvl1pPr>
          </a:lstStyle>
          <a:p>
            <a:fld id="{F09A6D06-826C-4FF2-B15A-12CB1CFA15C6}"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48.w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8.m4a"/><Relationship Id="rId7" Type="http://schemas.openxmlformats.org/officeDocument/2006/relationships/image" Target="../media/image52.png"/><Relationship Id="rId2" Type="http://schemas.microsoft.com/office/2007/relationships/media" Target="../media/media28.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3.jpeg"/><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slideLayout" Target="../slideLayouts/slideLayout7.xml"/><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audio" Target="../media/media3.m4a"/><Relationship Id="rId16" Type="http://schemas.openxmlformats.org/officeDocument/2006/relationships/image" Target="../media/image17.jpeg"/><Relationship Id="rId1" Type="http://schemas.microsoft.com/office/2007/relationships/media" Target="../media/media3.m4a"/><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19" Type="http://schemas.openxmlformats.org/officeDocument/2006/relationships/image" Target="../media/image2.pn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media33.m4a"/><Relationship Id="rId7" Type="http://schemas.openxmlformats.org/officeDocument/2006/relationships/image" Target="../media/image61.jpeg"/><Relationship Id="rId2" Type="http://schemas.microsoft.com/office/2007/relationships/media" Target="../media/media33.m4a"/><Relationship Id="rId1" Type="http://schemas.openxmlformats.org/officeDocument/2006/relationships/vmlDrawing" Target="../drawings/vmlDrawing2.vml"/><Relationship Id="rId6" Type="http://schemas.openxmlformats.org/officeDocument/2006/relationships/image" Target="../media/image60.png"/><Relationship Id="rId5" Type="http://schemas.openxmlformats.org/officeDocument/2006/relationships/oleObject" Target="../embeddings/oleObject2.bin"/><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image" Target="../media/image64.jpeg"/></Relationships>
</file>

<file path=ppt/slides/_rels/slide37.xml.rels><?xml version="1.0" encoding="UTF-8" standalone="yes"?>
<Relationships xmlns="http://schemas.openxmlformats.org/package/2006/relationships"><Relationship Id="rId3" Type="http://schemas.openxmlformats.org/officeDocument/2006/relationships/audio" Target="../media/media37.m4a"/><Relationship Id="rId7" Type="http://schemas.openxmlformats.org/officeDocument/2006/relationships/image" Target="../media/image2.png"/><Relationship Id="rId2" Type="http://schemas.microsoft.com/office/2007/relationships/media" Target="../media/media37.m4a"/><Relationship Id="rId1" Type="http://schemas.openxmlformats.org/officeDocument/2006/relationships/vmlDrawing" Target="../drawings/vmlDrawing3.vml"/><Relationship Id="rId6" Type="http://schemas.openxmlformats.org/officeDocument/2006/relationships/image" Target="../media/image65.png"/><Relationship Id="rId5" Type="http://schemas.openxmlformats.org/officeDocument/2006/relationships/oleObject" Target="../embeddings/oleObject3.bin"/><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png"/><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png"/><Relationship Id="rId5" Type="http://schemas.openxmlformats.org/officeDocument/2006/relationships/image" Target="../media/image68.jpeg"/><Relationship Id="rId4" Type="http://schemas.openxmlformats.org/officeDocument/2006/relationships/image" Target="../media/image6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2.png"/><Relationship Id="rId4" Type="http://schemas.openxmlformats.org/officeDocument/2006/relationships/image" Target="../media/image69.w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2.png"/><Relationship Id="rId4" Type="http://schemas.openxmlformats.org/officeDocument/2006/relationships/image" Target="../media/image70.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2.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2.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2.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4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81.jpe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22.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0.m4a"/><Relationship Id="rId1" Type="http://schemas.microsoft.com/office/2007/relationships/media" Target="../media/media50.m4a"/><Relationship Id="rId5" Type="http://schemas.openxmlformats.org/officeDocument/2006/relationships/image" Target="../media/image2.png"/><Relationship Id="rId4" Type="http://schemas.openxmlformats.org/officeDocument/2006/relationships/image" Target="../media/image85.w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24.jpe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slideLayout" Target="../slideLayouts/slideLayout2.xml"/><Relationship Id="rId7" Type="http://schemas.openxmlformats.org/officeDocument/2006/relationships/image" Target="../media/image29.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8.jpeg"/><Relationship Id="rId11" Type="http://schemas.openxmlformats.org/officeDocument/2006/relationships/image" Target="../media/image2.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notesSlide" Target="../notesSlides/notesSlide3.xml"/><Relationship Id="rId9"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468313" y="981075"/>
            <a:ext cx="81375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7200" i="0">
                <a:solidFill>
                  <a:schemeClr val="tx2"/>
                </a:solidFill>
                <a:effectLst>
                  <a:outerShdw blurRad="38100" dist="38100" dir="2700000" algn="tl">
                    <a:srgbClr val="C0C0C0"/>
                  </a:outerShdw>
                </a:effectLst>
              </a:rPr>
              <a:t>SMT </a:t>
            </a:r>
            <a:r>
              <a:rPr kumimoji="0" lang="zh-CN" altLang="en-US" sz="7200" i="0">
                <a:solidFill>
                  <a:schemeClr val="tx2"/>
                </a:solidFill>
                <a:effectLst>
                  <a:outerShdw blurRad="38100" dist="38100" dir="2700000" algn="tl">
                    <a:srgbClr val="C0C0C0"/>
                  </a:outerShdw>
                </a:effectLst>
              </a:rPr>
              <a:t>与</a:t>
            </a:r>
            <a:br>
              <a:rPr kumimoji="0" lang="zh-CN" altLang="en-US" sz="7200" i="0">
                <a:solidFill>
                  <a:schemeClr val="tx2"/>
                </a:solidFill>
                <a:effectLst>
                  <a:outerShdw blurRad="38100" dist="38100" dir="2700000" algn="tl">
                    <a:srgbClr val="C0C0C0"/>
                  </a:outerShdw>
                </a:effectLst>
              </a:rPr>
            </a:br>
            <a:r>
              <a:rPr kumimoji="0" lang="zh-CN" altLang="en-US" sz="7200" i="0">
                <a:solidFill>
                  <a:schemeClr val="tx2"/>
                </a:solidFill>
                <a:effectLst>
                  <a:outerShdw blurRad="38100" dist="38100" dir="2700000" algn="tl">
                    <a:srgbClr val="C0C0C0"/>
                  </a:outerShdw>
                </a:effectLst>
              </a:rPr>
              <a:t>现代电子制造技术</a:t>
            </a:r>
          </a:p>
        </p:txBody>
      </p:sp>
      <p:sp>
        <p:nvSpPr>
          <p:cNvPr id="2051" name="Text Box 3"/>
          <p:cNvSpPr txBox="1">
            <a:spLocks noChangeArrowheads="1"/>
          </p:cNvSpPr>
          <p:nvPr/>
        </p:nvSpPr>
        <p:spPr bwMode="auto">
          <a:xfrm>
            <a:off x="4816475" y="3854450"/>
            <a:ext cx="36814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a:solidFill>
                  <a:srgbClr val="FF0000"/>
                </a:solidFill>
                <a:effectLst>
                  <a:outerShdw blurRad="38100" dist="38100" dir="2700000" algn="tl">
                    <a:srgbClr val="C0C0C0"/>
                  </a:outerShdw>
                </a:effectLst>
                <a:latin typeface="华文彩云" panose="02010800040101010101" pitchFamily="2" charset="-122"/>
                <a:ea typeface="华文彩云" panose="02010800040101010101" pitchFamily="2" charset="-122"/>
              </a:rPr>
              <a:t>----</a:t>
            </a:r>
            <a:r>
              <a:rPr lang="zh-CN" altLang="en-US" sz="3600" b="1">
                <a:solidFill>
                  <a:srgbClr val="FF0000"/>
                </a:solidFill>
                <a:effectLst>
                  <a:outerShdw blurRad="38100" dist="38100" dir="2700000" algn="tl">
                    <a:srgbClr val="C0C0C0"/>
                  </a:outerShdw>
                </a:effectLst>
                <a:latin typeface="华文彩云" panose="02010800040101010101" pitchFamily="2" charset="-122"/>
                <a:ea typeface="华文彩云" panose="02010800040101010101" pitchFamily="2" charset="-122"/>
              </a:rPr>
              <a:t>关于</a:t>
            </a:r>
            <a:r>
              <a:rPr lang="en-US" altLang="zh-CN" sz="3600" b="1">
                <a:solidFill>
                  <a:srgbClr val="FF0000"/>
                </a:solidFill>
                <a:effectLst>
                  <a:outerShdw blurRad="38100" dist="38100" dir="2700000" algn="tl">
                    <a:srgbClr val="C0C0C0"/>
                  </a:outerShdw>
                </a:effectLst>
                <a:latin typeface="华文彩云" panose="02010800040101010101" pitchFamily="2" charset="-122"/>
                <a:ea typeface="华文彩云" panose="02010800040101010101" pitchFamily="2" charset="-122"/>
              </a:rPr>
              <a:t>SMT</a:t>
            </a:r>
            <a:r>
              <a:rPr lang="zh-CN" altLang="en-US" sz="3600" b="1">
                <a:solidFill>
                  <a:srgbClr val="FF0000"/>
                </a:solidFill>
                <a:effectLst>
                  <a:outerShdw blurRad="38100" dist="38100" dir="2700000" algn="tl">
                    <a:srgbClr val="C0C0C0"/>
                  </a:outerShdw>
                </a:effectLst>
                <a:latin typeface="华文彩云" panose="02010800040101010101" pitchFamily="2" charset="-122"/>
                <a:ea typeface="华文彩云" panose="02010800040101010101" pitchFamily="2" charset="-122"/>
              </a:rPr>
              <a:t>的介绍</a:t>
            </a:r>
          </a:p>
        </p:txBody>
      </p:sp>
      <p:pic>
        <p:nvPicPr>
          <p:cNvPr id="2052" name="Picture 4" descr="PE01561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816350"/>
            <a:ext cx="4583113" cy="3041650"/>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20272" y="98107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685800" y="188913"/>
            <a:ext cx="7772400" cy="1563687"/>
          </a:xfrm>
        </p:spPr>
        <p:txBody>
          <a:bodyPr/>
          <a:lstStyle/>
          <a:p>
            <a:r>
              <a:rPr lang="zh-CN" altLang="en-US" sz="4000" b="1"/>
              <a:t>片式元件的安装间距</a:t>
            </a:r>
          </a:p>
        </p:txBody>
      </p:sp>
      <p:pic>
        <p:nvPicPr>
          <p:cNvPr id="434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3311525" cy="192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4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4365625"/>
            <a:ext cx="1584325"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4181" name="AutoShape 5"/>
          <p:cNvSpPr>
            <a:spLocks noChangeArrowheads="1"/>
          </p:cNvSpPr>
          <p:nvPr/>
        </p:nvSpPr>
        <p:spPr bwMode="auto">
          <a:xfrm>
            <a:off x="5219700" y="1557338"/>
            <a:ext cx="2447925" cy="1223962"/>
          </a:xfrm>
          <a:prstGeom prst="wedgeRoundRectCallout">
            <a:avLst>
              <a:gd name="adj1" fmla="val -98380"/>
              <a:gd name="adj2" fmla="val 68417"/>
              <a:gd name="adj3" fmla="val 16667"/>
            </a:avLst>
          </a:prstGeom>
          <a:solidFill>
            <a:srgbClr val="3366FF"/>
          </a:solidFill>
          <a:ln w="12700" cap="sq"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742950" indent="-28575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spcBef>
                <a:spcPct val="20000"/>
              </a:spcBef>
            </a:pPr>
            <a:r>
              <a:rPr lang="en-US" altLang="zh-CN" sz="2800" i="0">
                <a:solidFill>
                  <a:schemeClr val="hlink"/>
                </a:solidFill>
                <a:latin typeface="宋体" panose="02010600030101010101" pitchFamily="2" charset="-122"/>
              </a:rPr>
              <a:t>1005</a:t>
            </a:r>
          </a:p>
          <a:p>
            <a:pPr algn="ctr">
              <a:lnSpc>
                <a:spcPct val="80000"/>
              </a:lnSpc>
              <a:spcBef>
                <a:spcPct val="20000"/>
              </a:spcBef>
            </a:pPr>
            <a:r>
              <a:rPr lang="zh-CN" altLang="en-US" sz="2800" i="0">
                <a:solidFill>
                  <a:schemeClr val="hlink"/>
                </a:solidFill>
                <a:latin typeface="宋体" panose="02010600030101010101" pitchFamily="2" charset="-122"/>
              </a:rPr>
              <a:t>片间距</a:t>
            </a:r>
            <a:r>
              <a:rPr lang="en-US" altLang="zh-CN" sz="2800" i="0">
                <a:solidFill>
                  <a:schemeClr val="hlink"/>
                </a:solidFill>
                <a:latin typeface="宋体" panose="02010600030101010101" pitchFamily="2" charset="-122"/>
              </a:rPr>
              <a:t>0.2</a:t>
            </a:r>
          </a:p>
        </p:txBody>
      </p:sp>
      <p:sp>
        <p:nvSpPr>
          <p:cNvPr id="434182" name="AutoShape 6"/>
          <p:cNvSpPr>
            <a:spLocks noChangeArrowheads="1"/>
          </p:cNvSpPr>
          <p:nvPr/>
        </p:nvSpPr>
        <p:spPr bwMode="auto">
          <a:xfrm>
            <a:off x="2987675" y="4149725"/>
            <a:ext cx="2447925" cy="1079500"/>
          </a:xfrm>
          <a:prstGeom prst="wedgeRoundRectCallout">
            <a:avLst>
              <a:gd name="adj1" fmla="val 86444"/>
              <a:gd name="adj2" fmla="val 13384"/>
              <a:gd name="adj3" fmla="val 16667"/>
            </a:avLst>
          </a:prstGeom>
          <a:solidFill>
            <a:srgbClr val="0000FF"/>
          </a:solidFill>
          <a:ln w="12700" cap="sq"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742950" indent="-28575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spcBef>
                <a:spcPct val="20000"/>
              </a:spcBef>
            </a:pPr>
            <a:r>
              <a:rPr lang="en-US" altLang="zh-CN" sz="3200" i="0">
                <a:solidFill>
                  <a:schemeClr val="hlink"/>
                </a:solidFill>
                <a:latin typeface="宋体" panose="02010600030101010101" pitchFamily="2" charset="-122"/>
              </a:rPr>
              <a:t>0603</a:t>
            </a:r>
          </a:p>
          <a:p>
            <a:pPr algn="ctr">
              <a:lnSpc>
                <a:spcPct val="80000"/>
              </a:lnSpc>
              <a:spcBef>
                <a:spcPct val="20000"/>
              </a:spcBef>
            </a:pPr>
            <a:r>
              <a:rPr lang="zh-CN" altLang="en-US" sz="2800" i="0">
                <a:solidFill>
                  <a:schemeClr val="hlink"/>
                </a:solidFill>
                <a:latin typeface="宋体" panose="02010600030101010101" pitchFamily="2" charset="-122"/>
              </a:rPr>
              <a:t>片间距</a:t>
            </a:r>
            <a:r>
              <a:rPr lang="en-US" altLang="zh-CN" i="0">
                <a:solidFill>
                  <a:schemeClr val="hlink"/>
                </a:solidFill>
                <a:latin typeface="宋体" panose="02010600030101010101" pitchFamily="2" charset="-122"/>
              </a:rPr>
              <a:t>0.1</a:t>
            </a:r>
          </a:p>
        </p:txBody>
      </p:sp>
      <p:sp>
        <p:nvSpPr>
          <p:cNvPr id="434183" name="Line 7"/>
          <p:cNvSpPr>
            <a:spLocks noChangeShapeType="1"/>
          </p:cNvSpPr>
          <p:nvPr/>
        </p:nvSpPr>
        <p:spPr bwMode="auto">
          <a:xfrm flipV="1">
            <a:off x="5219700" y="6021388"/>
            <a:ext cx="936625" cy="836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4184" name="AutoShape 8"/>
          <p:cNvSpPr>
            <a:spLocks noChangeArrowheads="1"/>
          </p:cNvSpPr>
          <p:nvPr/>
        </p:nvSpPr>
        <p:spPr bwMode="auto">
          <a:xfrm>
            <a:off x="1619250" y="4581525"/>
            <a:ext cx="720725" cy="692150"/>
          </a:xfrm>
          <a:prstGeom prst="upArrow">
            <a:avLst>
              <a:gd name="adj1" fmla="val 50000"/>
              <a:gd name="adj2" fmla="val 25000"/>
            </a:avLst>
          </a:prstGeom>
          <a:solidFill>
            <a:schemeClr val="tx2"/>
          </a:solidFill>
          <a:ln w="12700" cap="sq">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34185" name="Picture 9"/>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0" y="1295400"/>
            <a:ext cx="8977313" cy="458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4186" name="Rectangle 10"/>
          <p:cNvSpPr>
            <a:spLocks noChangeArrowheads="1"/>
          </p:cNvSpPr>
          <p:nvPr/>
        </p:nvSpPr>
        <p:spPr bwMode="auto">
          <a:xfrm>
            <a:off x="6934200" y="2286000"/>
            <a:ext cx="1981200" cy="579438"/>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i="0">
                <a:solidFill>
                  <a:srgbClr val="FF3300"/>
                </a:solidFill>
                <a:latin typeface="宋体" panose="02010600030101010101" pitchFamily="2" charset="-122"/>
                <a:ea typeface="宋体" panose="02010600030101010101" pitchFamily="2" charset="-122"/>
              </a:rPr>
              <a:t>安装成本</a:t>
            </a:r>
          </a:p>
        </p:txBody>
      </p:sp>
      <p:sp>
        <p:nvSpPr>
          <p:cNvPr id="434187" name="AutoShape 11"/>
          <p:cNvSpPr>
            <a:spLocks noChangeArrowheads="1"/>
          </p:cNvSpPr>
          <p:nvPr/>
        </p:nvSpPr>
        <p:spPr bwMode="auto">
          <a:xfrm>
            <a:off x="7696200" y="1524000"/>
            <a:ext cx="838200" cy="685800"/>
          </a:xfrm>
          <a:prstGeom prst="upArrow">
            <a:avLst>
              <a:gd name="adj1" fmla="val 50000"/>
              <a:gd name="adj2" fmla="val 25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4188" name="AutoShape 12"/>
          <p:cNvSpPr>
            <a:spLocks noChangeArrowheads="1"/>
          </p:cNvSpPr>
          <p:nvPr/>
        </p:nvSpPr>
        <p:spPr bwMode="auto">
          <a:xfrm>
            <a:off x="7467600" y="1600200"/>
            <a:ext cx="1295400" cy="685800"/>
          </a:xfrm>
          <a:prstGeom prst="upArrow">
            <a:avLst>
              <a:gd name="adj1" fmla="val 47796"/>
              <a:gd name="adj2" fmla="val 46296"/>
            </a:avLst>
          </a:prstGeom>
          <a:solidFill>
            <a:srgbClr val="FF0000"/>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4189" name="AutoShape 13"/>
          <p:cNvSpPr>
            <a:spLocks noChangeArrowheads="1"/>
          </p:cNvSpPr>
          <p:nvPr/>
        </p:nvSpPr>
        <p:spPr bwMode="auto">
          <a:xfrm>
            <a:off x="7467600" y="1600200"/>
            <a:ext cx="1066800" cy="609600"/>
          </a:xfrm>
          <a:prstGeom prst="upArrow">
            <a:avLst>
              <a:gd name="adj1" fmla="val 50000"/>
              <a:gd name="adj2" fmla="val 25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4190" name="AutoShape 14"/>
          <p:cNvSpPr>
            <a:spLocks noChangeArrowheads="1"/>
          </p:cNvSpPr>
          <p:nvPr/>
        </p:nvSpPr>
        <p:spPr bwMode="auto">
          <a:xfrm>
            <a:off x="7543800" y="1676400"/>
            <a:ext cx="1219200" cy="533400"/>
          </a:xfrm>
          <a:prstGeom prst="upArrow">
            <a:avLst>
              <a:gd name="adj1" fmla="val 50000"/>
              <a:gd name="adj2" fmla="val 25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4191" name="AutoShape 15"/>
          <p:cNvSpPr>
            <a:spLocks noChangeArrowheads="1"/>
          </p:cNvSpPr>
          <p:nvPr/>
        </p:nvSpPr>
        <p:spPr bwMode="auto">
          <a:xfrm>
            <a:off x="7467600" y="1676400"/>
            <a:ext cx="990600" cy="609600"/>
          </a:xfrm>
          <a:prstGeom prst="upArrow">
            <a:avLst>
              <a:gd name="adj1" fmla="val 50000"/>
              <a:gd name="adj2" fmla="val 25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4192" name="Text Box 16"/>
          <p:cNvSpPr txBox="1">
            <a:spLocks noChangeArrowheads="1"/>
          </p:cNvSpPr>
          <p:nvPr/>
        </p:nvSpPr>
        <p:spPr bwMode="auto">
          <a:xfrm>
            <a:off x="7164388" y="4365625"/>
            <a:ext cx="2159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p>
            <a:pPr>
              <a:spcBef>
                <a:spcPct val="50000"/>
              </a:spcBef>
            </a:pPr>
            <a:r>
              <a:rPr lang="en-US" altLang="zh-CN" sz="1600" b="1"/>
              <a:t>2</a:t>
            </a:r>
          </a:p>
        </p:txBody>
      </p:sp>
      <p:pic>
        <p:nvPicPr>
          <p:cNvPr id="3"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16425" y="27813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7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875"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877"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878"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879" name="Text Box 7"/>
          <p:cNvSpPr txBox="1">
            <a:spLocks noChangeArrowheads="1"/>
          </p:cNvSpPr>
          <p:nvPr/>
        </p:nvSpPr>
        <p:spPr bwMode="auto">
          <a:xfrm>
            <a:off x="76200" y="52388"/>
            <a:ext cx="24320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0">
                <a:latin typeface="隶书" panose="02010509060101010101" pitchFamily="49" charset="-122"/>
              </a:rPr>
              <a:t>SMT</a:t>
            </a:r>
            <a:r>
              <a:rPr lang="zh-CN" altLang="en-US" sz="3200" b="1" i="0">
                <a:latin typeface="隶书" panose="02010509060101010101" pitchFamily="49" charset="-122"/>
              </a:rPr>
              <a:t>工艺流程</a:t>
            </a:r>
          </a:p>
        </p:txBody>
      </p:sp>
      <p:sp>
        <p:nvSpPr>
          <p:cNvPr id="335880" name="Text Box 8"/>
          <p:cNvSpPr txBox="1">
            <a:spLocks noChangeArrowheads="1"/>
          </p:cNvSpPr>
          <p:nvPr/>
        </p:nvSpPr>
        <p:spPr bwMode="auto">
          <a:xfrm>
            <a:off x="152400" y="1660525"/>
            <a:ext cx="7993063"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i="0">
                <a:solidFill>
                  <a:srgbClr val="000000"/>
                </a:solidFill>
                <a:latin typeface="隶书" panose="02010509060101010101" pitchFamily="49" charset="-122"/>
              </a:rPr>
              <a:t>一、单面组装：</a:t>
            </a:r>
          </a:p>
          <a:p>
            <a:endParaRPr lang="zh-CN" altLang="en-US" b="1" i="0">
              <a:solidFill>
                <a:srgbClr val="000000"/>
              </a:solidFill>
              <a:latin typeface="隶书" panose="02010509060101010101" pitchFamily="49" charset="-122"/>
            </a:endParaRPr>
          </a:p>
          <a:p>
            <a:r>
              <a:rPr lang="zh-CN" altLang="en-US" b="1" i="0">
                <a:solidFill>
                  <a:srgbClr val="000000"/>
                </a:solidFill>
                <a:latin typeface="隶书" panose="02010509060101010101" pitchFamily="49" charset="-122"/>
              </a:rPr>
              <a:t>     丝印焊膏（点贴片胶）</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贴片 </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烘干（固化）</a:t>
            </a:r>
            <a:r>
              <a:rPr lang="en-US" altLang="zh-CN" b="1" i="0">
                <a:solidFill>
                  <a:srgbClr val="000000"/>
                </a:solidFill>
                <a:latin typeface="隶书" panose="02010509060101010101" pitchFamily="49" charset="-122"/>
              </a:rPr>
              <a:t>=&gt; </a:t>
            </a:r>
          </a:p>
          <a:p>
            <a:r>
              <a:rPr lang="en-US" altLang="zh-CN" b="1" i="0">
                <a:solidFill>
                  <a:srgbClr val="000000"/>
                </a:solidFill>
                <a:latin typeface="隶书" panose="02010509060101010101" pitchFamily="49" charset="-122"/>
              </a:rPr>
              <a:t>   </a:t>
            </a:r>
            <a:r>
              <a:rPr lang="zh-CN" altLang="en-US" b="1" i="0">
                <a:solidFill>
                  <a:srgbClr val="000000"/>
                </a:solidFill>
                <a:latin typeface="隶书" panose="02010509060101010101" pitchFamily="49" charset="-122"/>
              </a:rPr>
              <a:t>回流焊接</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清洗 </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检测 </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返修</a:t>
            </a:r>
          </a:p>
          <a:p>
            <a:r>
              <a:rPr lang="zh-CN" altLang="en-US" b="1" i="0">
                <a:solidFill>
                  <a:srgbClr val="000000"/>
                </a:solidFill>
                <a:latin typeface="隶书" panose="02010509060101010101" pitchFamily="49" charset="-122"/>
              </a:rPr>
              <a:t> </a:t>
            </a:r>
            <a:br>
              <a:rPr lang="zh-CN" altLang="en-US" b="1" i="0">
                <a:solidFill>
                  <a:srgbClr val="000000"/>
                </a:solidFill>
                <a:latin typeface="隶书" panose="02010509060101010101" pitchFamily="49" charset="-122"/>
              </a:rPr>
            </a:br>
            <a:r>
              <a:rPr lang="zh-CN" altLang="en-US" b="1" i="0">
                <a:solidFill>
                  <a:srgbClr val="000000"/>
                </a:solidFill>
                <a:latin typeface="隶书" panose="02010509060101010101" pitchFamily="49" charset="-122"/>
              </a:rPr>
              <a:t/>
            </a:r>
            <a:br>
              <a:rPr lang="zh-CN" altLang="en-US" b="1" i="0">
                <a:solidFill>
                  <a:srgbClr val="000000"/>
                </a:solidFill>
                <a:latin typeface="隶书" panose="02010509060101010101" pitchFamily="49" charset="-122"/>
              </a:rPr>
            </a:br>
            <a:r>
              <a:rPr lang="zh-CN" altLang="en-US" b="1" i="0">
                <a:solidFill>
                  <a:srgbClr val="000000"/>
                </a:solidFill>
                <a:latin typeface="隶书" panose="02010509060101010101" pitchFamily="49" charset="-122"/>
              </a:rPr>
              <a:t/>
            </a:r>
            <a:br>
              <a:rPr lang="zh-CN" altLang="en-US" b="1" i="0">
                <a:solidFill>
                  <a:srgbClr val="000000"/>
                </a:solidFill>
                <a:latin typeface="隶书" panose="02010509060101010101" pitchFamily="49" charset="-122"/>
              </a:rPr>
            </a:br>
            <a:endParaRPr lang="zh-CN" altLang="en-US" b="1" i="0">
              <a:solidFill>
                <a:srgbClr val="000000"/>
              </a:solidFill>
              <a:latin typeface="隶书" panose="02010509060101010101" pitchFamily="49" charset="-122"/>
            </a:endParaRPr>
          </a:p>
        </p:txBody>
      </p:sp>
      <p:sp>
        <p:nvSpPr>
          <p:cNvPr id="335937" name="Rectangle 65"/>
          <p:cNvSpPr>
            <a:spLocks noChangeArrowheads="1"/>
          </p:cNvSpPr>
          <p:nvPr/>
        </p:nvSpPr>
        <p:spPr bwMode="auto">
          <a:xfrm>
            <a:off x="3411538" y="5294313"/>
            <a:ext cx="20240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i="0">
                <a:latin typeface="Tahoma" panose="020B0604030504040204" pitchFamily="34" charset="0"/>
                <a:ea typeface="宋体" panose="02010600030101010101" pitchFamily="2" charset="-122"/>
              </a:rPr>
              <a:t>锡膏</a:t>
            </a:r>
            <a:r>
              <a:rPr lang="en-US" altLang="zh-CN" sz="1600" b="1" i="0">
                <a:ea typeface="宋体" panose="02010600030101010101" pitchFamily="2" charset="-122"/>
              </a:rPr>
              <a:t>——</a:t>
            </a:r>
            <a:r>
              <a:rPr lang="zh-CN" altLang="en-US" sz="1600" b="1" i="0">
                <a:latin typeface="Tahoma" panose="020B0604030504040204" pitchFamily="34" charset="0"/>
                <a:ea typeface="宋体" panose="02010600030101010101" pitchFamily="2" charset="-122"/>
              </a:rPr>
              <a:t>再流焊工艺</a:t>
            </a:r>
          </a:p>
          <a:p>
            <a:r>
              <a:rPr lang="zh-CN" altLang="en-US" sz="1200" i="0">
                <a:latin typeface="Tahoma" panose="020B0604030504040204" pitchFamily="34" charset="0"/>
                <a:ea typeface="宋体" panose="02010600030101010101" pitchFamily="2" charset="-122"/>
              </a:rPr>
              <a:t>    </a:t>
            </a:r>
            <a:r>
              <a:rPr lang="zh-CN" altLang="en-US" sz="2400" i="0">
                <a:latin typeface="Tahoma" panose="020B0604030504040204" pitchFamily="34" charset="0"/>
                <a:ea typeface="宋体" panose="02010600030101010101" pitchFamily="2" charset="-122"/>
              </a:rPr>
              <a:t>简单，快捷</a:t>
            </a:r>
          </a:p>
        </p:txBody>
      </p:sp>
      <p:grpSp>
        <p:nvGrpSpPr>
          <p:cNvPr id="335944" name="Group 72"/>
          <p:cNvGrpSpPr>
            <a:grpSpLocks/>
          </p:cNvGrpSpPr>
          <p:nvPr/>
        </p:nvGrpSpPr>
        <p:grpSpPr bwMode="auto">
          <a:xfrm>
            <a:off x="1331913" y="3500438"/>
            <a:ext cx="5105400" cy="1339850"/>
            <a:chOff x="431" y="2251"/>
            <a:chExt cx="3216" cy="844"/>
          </a:xfrm>
        </p:grpSpPr>
        <p:sp>
          <p:nvSpPr>
            <p:cNvPr id="335882" name="AutoShape 10"/>
            <p:cNvSpPr>
              <a:spLocks noChangeArrowheads="1"/>
            </p:cNvSpPr>
            <p:nvPr/>
          </p:nvSpPr>
          <p:spPr bwMode="auto">
            <a:xfrm>
              <a:off x="1391" y="2846"/>
              <a:ext cx="144" cy="57"/>
            </a:xfrm>
            <a:prstGeom prst="rightArrow">
              <a:avLst>
                <a:gd name="adj1" fmla="val 50000"/>
                <a:gd name="adj2" fmla="val 63158"/>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5883" name="Group 11"/>
            <p:cNvGrpSpPr>
              <a:grpSpLocks/>
            </p:cNvGrpSpPr>
            <p:nvPr/>
          </p:nvGrpSpPr>
          <p:grpSpPr bwMode="auto">
            <a:xfrm>
              <a:off x="431" y="2759"/>
              <a:ext cx="912" cy="144"/>
              <a:chOff x="528" y="1392"/>
              <a:chExt cx="912" cy="144"/>
            </a:xfrm>
          </p:grpSpPr>
          <p:sp>
            <p:nvSpPr>
              <p:cNvPr id="335884" name="Rectangle 12"/>
              <p:cNvSpPr>
                <a:spLocks noChangeArrowheads="1"/>
              </p:cNvSpPr>
              <p:nvPr/>
            </p:nvSpPr>
            <p:spPr bwMode="auto">
              <a:xfrm>
                <a:off x="528" y="1440"/>
                <a:ext cx="91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885" name="Freeform 13"/>
              <p:cNvSpPr>
                <a:spLocks/>
              </p:cNvSpPr>
              <p:nvPr/>
            </p:nvSpPr>
            <p:spPr bwMode="auto">
              <a:xfrm>
                <a:off x="576" y="1392"/>
                <a:ext cx="96" cy="48"/>
              </a:xfrm>
              <a:custGeom>
                <a:avLst/>
                <a:gdLst>
                  <a:gd name="T0" fmla="*/ 0 w 96"/>
                  <a:gd name="T1" fmla="*/ 48 h 48"/>
                  <a:gd name="T2" fmla="*/ 48 w 96"/>
                  <a:gd name="T3" fmla="*/ 0 h 48"/>
                  <a:gd name="T4" fmla="*/ 96 w 96"/>
                  <a:gd name="T5" fmla="*/ 48 h 48"/>
                </a:gdLst>
                <a:ahLst/>
                <a:cxnLst>
                  <a:cxn ang="0">
                    <a:pos x="T0" y="T1"/>
                  </a:cxn>
                  <a:cxn ang="0">
                    <a:pos x="T2" y="T3"/>
                  </a:cxn>
                  <a:cxn ang="0">
                    <a:pos x="T4" y="T5"/>
                  </a:cxn>
                </a:cxnLst>
                <a:rect l="0" t="0" r="r" b="b"/>
                <a:pathLst>
                  <a:path w="96" h="48">
                    <a:moveTo>
                      <a:pt x="0" y="48"/>
                    </a:moveTo>
                    <a:cubicBezTo>
                      <a:pt x="16" y="24"/>
                      <a:pt x="32" y="0"/>
                      <a:pt x="48" y="0"/>
                    </a:cubicBezTo>
                    <a:cubicBezTo>
                      <a:pt x="64" y="0"/>
                      <a:pt x="96" y="8"/>
                      <a:pt x="96" y="48"/>
                    </a:cubicBezTo>
                  </a:path>
                </a:pathLst>
              </a:custGeom>
              <a:solidFill>
                <a:srgbClr val="B2B2B2"/>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5886" name="Freeform 14"/>
              <p:cNvSpPr>
                <a:spLocks/>
              </p:cNvSpPr>
              <p:nvPr/>
            </p:nvSpPr>
            <p:spPr bwMode="auto">
              <a:xfrm>
                <a:off x="912" y="1392"/>
                <a:ext cx="96" cy="48"/>
              </a:xfrm>
              <a:custGeom>
                <a:avLst/>
                <a:gdLst>
                  <a:gd name="T0" fmla="*/ 0 w 96"/>
                  <a:gd name="T1" fmla="*/ 48 h 48"/>
                  <a:gd name="T2" fmla="*/ 48 w 96"/>
                  <a:gd name="T3" fmla="*/ 0 h 48"/>
                  <a:gd name="T4" fmla="*/ 96 w 96"/>
                  <a:gd name="T5" fmla="*/ 48 h 48"/>
                </a:gdLst>
                <a:ahLst/>
                <a:cxnLst>
                  <a:cxn ang="0">
                    <a:pos x="T0" y="T1"/>
                  </a:cxn>
                  <a:cxn ang="0">
                    <a:pos x="T2" y="T3"/>
                  </a:cxn>
                  <a:cxn ang="0">
                    <a:pos x="T4" y="T5"/>
                  </a:cxn>
                </a:cxnLst>
                <a:rect l="0" t="0" r="r" b="b"/>
                <a:pathLst>
                  <a:path w="96" h="48">
                    <a:moveTo>
                      <a:pt x="0" y="48"/>
                    </a:moveTo>
                    <a:cubicBezTo>
                      <a:pt x="16" y="24"/>
                      <a:pt x="32" y="0"/>
                      <a:pt x="48" y="0"/>
                    </a:cubicBezTo>
                    <a:cubicBezTo>
                      <a:pt x="64" y="0"/>
                      <a:pt x="96" y="8"/>
                      <a:pt x="96" y="48"/>
                    </a:cubicBezTo>
                  </a:path>
                </a:pathLst>
              </a:custGeom>
              <a:solidFill>
                <a:srgbClr val="B2B2B2"/>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35887" name="Text Box 15"/>
            <p:cNvSpPr txBox="1">
              <a:spLocks noChangeArrowheads="1"/>
            </p:cNvSpPr>
            <p:nvPr/>
          </p:nvSpPr>
          <p:spPr bwMode="auto">
            <a:xfrm>
              <a:off x="623" y="2922"/>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印刷焊膏</a:t>
              </a:r>
            </a:p>
          </p:txBody>
        </p:sp>
        <p:grpSp>
          <p:nvGrpSpPr>
            <p:cNvPr id="335888" name="Group 16"/>
            <p:cNvGrpSpPr>
              <a:grpSpLocks/>
            </p:cNvGrpSpPr>
            <p:nvPr/>
          </p:nvGrpSpPr>
          <p:grpSpPr bwMode="auto">
            <a:xfrm>
              <a:off x="1583" y="2663"/>
              <a:ext cx="912" cy="240"/>
              <a:chOff x="1680" y="1296"/>
              <a:chExt cx="912" cy="240"/>
            </a:xfrm>
          </p:grpSpPr>
          <p:sp>
            <p:nvSpPr>
              <p:cNvPr id="335889" name="Rectangle 17"/>
              <p:cNvSpPr>
                <a:spLocks noChangeArrowheads="1"/>
              </p:cNvSpPr>
              <p:nvPr/>
            </p:nvSpPr>
            <p:spPr bwMode="auto">
              <a:xfrm>
                <a:off x="1680" y="1440"/>
                <a:ext cx="91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5890" name="Group 18"/>
              <p:cNvGrpSpPr>
                <a:grpSpLocks/>
              </p:cNvGrpSpPr>
              <p:nvPr/>
            </p:nvGrpSpPr>
            <p:grpSpPr bwMode="auto">
              <a:xfrm>
                <a:off x="1728" y="1296"/>
                <a:ext cx="432" cy="144"/>
                <a:chOff x="1728" y="1296"/>
                <a:chExt cx="432" cy="144"/>
              </a:xfrm>
            </p:grpSpPr>
            <p:sp>
              <p:nvSpPr>
                <p:cNvPr id="335891" name="Rectangle 19"/>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5892" name="Group 20"/>
                <p:cNvGrpSpPr>
                  <a:grpSpLocks/>
                </p:cNvGrpSpPr>
                <p:nvPr/>
              </p:nvGrpSpPr>
              <p:grpSpPr bwMode="auto">
                <a:xfrm>
                  <a:off x="1776" y="1296"/>
                  <a:ext cx="336" cy="118"/>
                  <a:chOff x="1776" y="1296"/>
                  <a:chExt cx="432" cy="98"/>
                </a:xfrm>
              </p:grpSpPr>
              <p:sp>
                <p:nvSpPr>
                  <p:cNvPr id="335893" name="Rectangle 21"/>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894" name="Freeform 22"/>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5895" name="Freeform 23"/>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35896" name="Rectangle 24"/>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5897" name="Group 25"/>
              <p:cNvGrpSpPr>
                <a:grpSpLocks/>
              </p:cNvGrpSpPr>
              <p:nvPr/>
            </p:nvGrpSpPr>
            <p:grpSpPr bwMode="auto">
              <a:xfrm>
                <a:off x="2304" y="1344"/>
                <a:ext cx="192" cy="96"/>
                <a:chOff x="2304" y="1344"/>
                <a:chExt cx="192" cy="96"/>
              </a:xfrm>
            </p:grpSpPr>
            <p:sp>
              <p:nvSpPr>
                <p:cNvPr id="335898" name="AutoShape 26"/>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899" name="AutoShape 27"/>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900" name="Rectangle 28"/>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35901" name="AutoShape 29"/>
            <p:cNvSpPr>
              <a:spLocks noChangeArrowheads="1"/>
            </p:cNvSpPr>
            <p:nvPr/>
          </p:nvSpPr>
          <p:spPr bwMode="auto">
            <a:xfrm>
              <a:off x="2543" y="2855"/>
              <a:ext cx="144" cy="57"/>
            </a:xfrm>
            <a:prstGeom prst="rightArrow">
              <a:avLst>
                <a:gd name="adj1" fmla="val 50000"/>
                <a:gd name="adj2" fmla="val 63158"/>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902" name="Text Box 30"/>
            <p:cNvSpPr txBox="1">
              <a:spLocks noChangeArrowheads="1"/>
            </p:cNvSpPr>
            <p:nvPr/>
          </p:nvSpPr>
          <p:spPr bwMode="auto">
            <a:xfrm>
              <a:off x="1775" y="2922"/>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贴装元件</a:t>
              </a:r>
            </a:p>
          </p:txBody>
        </p:sp>
        <p:grpSp>
          <p:nvGrpSpPr>
            <p:cNvPr id="335903" name="Group 31"/>
            <p:cNvGrpSpPr>
              <a:grpSpLocks/>
            </p:cNvGrpSpPr>
            <p:nvPr/>
          </p:nvGrpSpPr>
          <p:grpSpPr bwMode="auto">
            <a:xfrm>
              <a:off x="2735" y="2663"/>
              <a:ext cx="912" cy="240"/>
              <a:chOff x="1680" y="1296"/>
              <a:chExt cx="912" cy="240"/>
            </a:xfrm>
          </p:grpSpPr>
          <p:sp>
            <p:nvSpPr>
              <p:cNvPr id="335904" name="Rectangle 32"/>
              <p:cNvSpPr>
                <a:spLocks noChangeArrowheads="1"/>
              </p:cNvSpPr>
              <p:nvPr/>
            </p:nvSpPr>
            <p:spPr bwMode="auto">
              <a:xfrm>
                <a:off x="1680" y="1440"/>
                <a:ext cx="91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5905" name="Group 33"/>
              <p:cNvGrpSpPr>
                <a:grpSpLocks/>
              </p:cNvGrpSpPr>
              <p:nvPr/>
            </p:nvGrpSpPr>
            <p:grpSpPr bwMode="auto">
              <a:xfrm>
                <a:off x="1728" y="1296"/>
                <a:ext cx="432" cy="144"/>
                <a:chOff x="1728" y="1296"/>
                <a:chExt cx="432" cy="144"/>
              </a:xfrm>
            </p:grpSpPr>
            <p:sp>
              <p:nvSpPr>
                <p:cNvPr id="335906" name="Rectangle 34"/>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5907" name="Group 35"/>
                <p:cNvGrpSpPr>
                  <a:grpSpLocks/>
                </p:cNvGrpSpPr>
                <p:nvPr/>
              </p:nvGrpSpPr>
              <p:grpSpPr bwMode="auto">
                <a:xfrm>
                  <a:off x="1776" y="1296"/>
                  <a:ext cx="336" cy="118"/>
                  <a:chOff x="1776" y="1296"/>
                  <a:chExt cx="432" cy="98"/>
                </a:xfrm>
              </p:grpSpPr>
              <p:sp>
                <p:nvSpPr>
                  <p:cNvPr id="335908" name="Rectangle 36"/>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909" name="Freeform 37"/>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5910" name="Freeform 38"/>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35911" name="Rectangle 39"/>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5912" name="Group 40"/>
              <p:cNvGrpSpPr>
                <a:grpSpLocks/>
              </p:cNvGrpSpPr>
              <p:nvPr/>
            </p:nvGrpSpPr>
            <p:grpSpPr bwMode="auto">
              <a:xfrm>
                <a:off x="2304" y="1344"/>
                <a:ext cx="192" cy="96"/>
                <a:chOff x="2304" y="1344"/>
                <a:chExt cx="192" cy="96"/>
              </a:xfrm>
            </p:grpSpPr>
            <p:sp>
              <p:nvSpPr>
                <p:cNvPr id="335913" name="AutoShape 41"/>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914" name="AutoShape 42"/>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915" name="Rectangle 43"/>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35916" name="Text Box 44"/>
            <p:cNvSpPr txBox="1">
              <a:spLocks noChangeArrowheads="1"/>
            </p:cNvSpPr>
            <p:nvPr/>
          </p:nvSpPr>
          <p:spPr bwMode="auto">
            <a:xfrm>
              <a:off x="2975" y="2903"/>
              <a:ext cx="52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再流焊</a:t>
              </a:r>
            </a:p>
          </p:txBody>
        </p:sp>
        <p:sp>
          <p:nvSpPr>
            <p:cNvPr id="335938" name="Line 66"/>
            <p:cNvSpPr>
              <a:spLocks noChangeShapeType="1"/>
            </p:cNvSpPr>
            <p:nvPr/>
          </p:nvSpPr>
          <p:spPr bwMode="auto">
            <a:xfrm>
              <a:off x="2879" y="2251"/>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5939" name="Line 67"/>
            <p:cNvSpPr>
              <a:spLocks noChangeShapeType="1"/>
            </p:cNvSpPr>
            <p:nvPr/>
          </p:nvSpPr>
          <p:spPr bwMode="auto">
            <a:xfrm>
              <a:off x="3071" y="2251"/>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5940" name="Line 68"/>
            <p:cNvSpPr>
              <a:spLocks noChangeShapeType="1"/>
            </p:cNvSpPr>
            <p:nvPr/>
          </p:nvSpPr>
          <p:spPr bwMode="auto">
            <a:xfrm>
              <a:off x="3263" y="2251"/>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5941" name="Line 69"/>
            <p:cNvSpPr>
              <a:spLocks noChangeShapeType="1"/>
            </p:cNvSpPr>
            <p:nvPr/>
          </p:nvSpPr>
          <p:spPr bwMode="auto">
            <a:xfrm>
              <a:off x="3455" y="2251"/>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36317" y="1366693"/>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03"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04" name="Rectangle 4"/>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05" name="Rectangle 5"/>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06" name="Text Box 6"/>
          <p:cNvSpPr txBox="1">
            <a:spLocks noChangeArrowheads="1"/>
          </p:cNvSpPr>
          <p:nvPr/>
        </p:nvSpPr>
        <p:spPr bwMode="auto">
          <a:xfrm>
            <a:off x="76200" y="52388"/>
            <a:ext cx="24320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effectLst>
                  <a:outerShdw blurRad="38100" dist="38100" dir="2700000" algn="tl">
                    <a:srgbClr val="C0C0C0"/>
                  </a:outerShdw>
                </a:effectLst>
                <a:latin typeface="隶书" panose="02010509060101010101" pitchFamily="49" charset="-122"/>
              </a:rPr>
              <a:t>SMT</a:t>
            </a:r>
            <a:r>
              <a:rPr lang="zh-CN" altLang="en-US" sz="3200" b="1">
                <a:effectLst>
                  <a:outerShdw blurRad="38100" dist="38100" dir="2700000" algn="tl">
                    <a:srgbClr val="C0C0C0"/>
                  </a:outerShdw>
                </a:effectLst>
                <a:latin typeface="隶书" panose="02010509060101010101" pitchFamily="49" charset="-122"/>
              </a:rPr>
              <a:t>工艺流程</a:t>
            </a:r>
          </a:p>
        </p:txBody>
      </p:sp>
      <p:grpSp>
        <p:nvGrpSpPr>
          <p:cNvPr id="435263" name="Group 63"/>
          <p:cNvGrpSpPr>
            <a:grpSpLocks/>
          </p:cNvGrpSpPr>
          <p:nvPr/>
        </p:nvGrpSpPr>
        <p:grpSpPr bwMode="auto">
          <a:xfrm>
            <a:off x="4957763" y="2349500"/>
            <a:ext cx="1028700" cy="657225"/>
            <a:chOff x="3072" y="1296"/>
            <a:chExt cx="576" cy="384"/>
          </a:xfrm>
        </p:grpSpPr>
        <p:sp>
          <p:nvSpPr>
            <p:cNvPr id="435264" name="Line 64"/>
            <p:cNvSpPr>
              <a:spLocks noChangeShapeType="1"/>
            </p:cNvSpPr>
            <p:nvPr/>
          </p:nvSpPr>
          <p:spPr bwMode="auto">
            <a:xfrm>
              <a:off x="3072" y="1296"/>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65" name="Line 65"/>
            <p:cNvSpPr>
              <a:spLocks noChangeShapeType="1"/>
            </p:cNvSpPr>
            <p:nvPr/>
          </p:nvSpPr>
          <p:spPr bwMode="auto">
            <a:xfrm>
              <a:off x="3264" y="1296"/>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66" name="Line 66"/>
            <p:cNvSpPr>
              <a:spLocks noChangeShapeType="1"/>
            </p:cNvSpPr>
            <p:nvPr/>
          </p:nvSpPr>
          <p:spPr bwMode="auto">
            <a:xfrm>
              <a:off x="3456" y="1296"/>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67" name="Line 67"/>
            <p:cNvSpPr>
              <a:spLocks noChangeShapeType="1"/>
            </p:cNvSpPr>
            <p:nvPr/>
          </p:nvSpPr>
          <p:spPr bwMode="auto">
            <a:xfrm>
              <a:off x="3648" y="1296"/>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35399" name="Group 199"/>
          <p:cNvGrpSpPr>
            <a:grpSpLocks/>
          </p:cNvGrpSpPr>
          <p:nvPr/>
        </p:nvGrpSpPr>
        <p:grpSpPr bwMode="auto">
          <a:xfrm>
            <a:off x="179388" y="3054350"/>
            <a:ext cx="7816850" cy="2279650"/>
            <a:chOff x="113" y="1924"/>
            <a:chExt cx="4924" cy="1436"/>
          </a:xfrm>
        </p:grpSpPr>
        <p:sp>
          <p:nvSpPr>
            <p:cNvPr id="435207" name="Text Box 7"/>
            <p:cNvSpPr txBox="1">
              <a:spLocks noChangeArrowheads="1"/>
            </p:cNvSpPr>
            <p:nvPr/>
          </p:nvSpPr>
          <p:spPr bwMode="auto">
            <a:xfrm>
              <a:off x="113" y="2049"/>
              <a:ext cx="90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通常先作</a:t>
              </a:r>
              <a:r>
                <a:rPr lang="en-US" altLang="zh-CN" sz="1200" i="0">
                  <a:latin typeface="Tahoma" panose="020B0604030504040204" pitchFamily="34" charset="0"/>
                  <a:ea typeface="宋体" panose="02010600030101010101" pitchFamily="2" charset="-122"/>
                </a:rPr>
                <a:t>B</a:t>
              </a:r>
              <a:r>
                <a:rPr lang="zh-CN" altLang="en-US" sz="1200" i="0">
                  <a:latin typeface="Tahoma" panose="020B0604030504040204" pitchFamily="34" charset="0"/>
                  <a:ea typeface="宋体" panose="02010600030101010101" pitchFamily="2" charset="-122"/>
                </a:rPr>
                <a:t>面</a:t>
              </a:r>
            </a:p>
          </p:txBody>
        </p:sp>
        <p:sp>
          <p:nvSpPr>
            <p:cNvPr id="435208" name="Text Box 8"/>
            <p:cNvSpPr txBox="1">
              <a:spLocks noChangeArrowheads="1"/>
            </p:cNvSpPr>
            <p:nvPr/>
          </p:nvSpPr>
          <p:spPr bwMode="auto">
            <a:xfrm>
              <a:off x="204" y="2669"/>
              <a:ext cx="81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再作</a:t>
              </a:r>
              <a:r>
                <a:rPr lang="en-US" altLang="zh-CN" sz="1200" i="0">
                  <a:latin typeface="Tahoma" panose="020B0604030504040204" pitchFamily="34" charset="0"/>
                  <a:ea typeface="宋体" panose="02010600030101010101" pitchFamily="2" charset="-122"/>
                </a:rPr>
                <a:t>A</a:t>
              </a:r>
              <a:r>
                <a:rPr lang="zh-CN" altLang="en-US" sz="1200" i="0">
                  <a:latin typeface="Tahoma" panose="020B0604030504040204" pitchFamily="34" charset="0"/>
                  <a:ea typeface="宋体" panose="02010600030101010101" pitchFamily="2" charset="-122"/>
                </a:rPr>
                <a:t>面</a:t>
              </a:r>
            </a:p>
          </p:txBody>
        </p:sp>
        <p:sp>
          <p:nvSpPr>
            <p:cNvPr id="435209" name="AutoShape 9"/>
            <p:cNvSpPr>
              <a:spLocks noChangeArrowheads="1"/>
            </p:cNvSpPr>
            <p:nvPr/>
          </p:nvSpPr>
          <p:spPr bwMode="auto">
            <a:xfrm>
              <a:off x="1801" y="2121"/>
              <a:ext cx="162" cy="61"/>
            </a:xfrm>
            <a:prstGeom prst="rightArrow">
              <a:avLst>
                <a:gd name="adj1" fmla="val 50000"/>
                <a:gd name="adj2" fmla="val 6639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10" name="Rectangle 10"/>
            <p:cNvSpPr>
              <a:spLocks noChangeArrowheads="1"/>
            </p:cNvSpPr>
            <p:nvPr/>
          </p:nvSpPr>
          <p:spPr bwMode="auto">
            <a:xfrm>
              <a:off x="757" y="2079"/>
              <a:ext cx="1025" cy="10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11" name="Freeform 11"/>
            <p:cNvSpPr>
              <a:spLocks/>
            </p:cNvSpPr>
            <p:nvPr/>
          </p:nvSpPr>
          <p:spPr bwMode="auto">
            <a:xfrm>
              <a:off x="951" y="2027"/>
              <a:ext cx="108" cy="52"/>
            </a:xfrm>
            <a:custGeom>
              <a:avLst/>
              <a:gdLst>
                <a:gd name="T0" fmla="*/ 0 w 96"/>
                <a:gd name="T1" fmla="*/ 48 h 48"/>
                <a:gd name="T2" fmla="*/ 48 w 96"/>
                <a:gd name="T3" fmla="*/ 0 h 48"/>
                <a:gd name="T4" fmla="*/ 96 w 96"/>
                <a:gd name="T5" fmla="*/ 48 h 48"/>
              </a:gdLst>
              <a:ahLst/>
              <a:cxnLst>
                <a:cxn ang="0">
                  <a:pos x="T0" y="T1"/>
                </a:cxn>
                <a:cxn ang="0">
                  <a:pos x="T2" y="T3"/>
                </a:cxn>
                <a:cxn ang="0">
                  <a:pos x="T4" y="T5"/>
                </a:cxn>
              </a:cxnLst>
              <a:rect l="0" t="0" r="r" b="b"/>
              <a:pathLst>
                <a:path w="96" h="48">
                  <a:moveTo>
                    <a:pt x="0" y="48"/>
                  </a:moveTo>
                  <a:cubicBezTo>
                    <a:pt x="16" y="24"/>
                    <a:pt x="32" y="0"/>
                    <a:pt x="48" y="0"/>
                  </a:cubicBezTo>
                  <a:cubicBezTo>
                    <a:pt x="64" y="0"/>
                    <a:pt x="96" y="8"/>
                    <a:pt x="96" y="48"/>
                  </a:cubicBezTo>
                </a:path>
              </a:pathLst>
            </a:custGeom>
            <a:solidFill>
              <a:srgbClr val="B2B2B2"/>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12" name="Freeform 12"/>
            <p:cNvSpPr>
              <a:spLocks/>
            </p:cNvSpPr>
            <p:nvPr/>
          </p:nvSpPr>
          <p:spPr bwMode="auto">
            <a:xfrm>
              <a:off x="1267" y="2027"/>
              <a:ext cx="109" cy="52"/>
            </a:xfrm>
            <a:custGeom>
              <a:avLst/>
              <a:gdLst>
                <a:gd name="T0" fmla="*/ 0 w 96"/>
                <a:gd name="T1" fmla="*/ 48 h 48"/>
                <a:gd name="T2" fmla="*/ 48 w 96"/>
                <a:gd name="T3" fmla="*/ 0 h 48"/>
                <a:gd name="T4" fmla="*/ 96 w 96"/>
                <a:gd name="T5" fmla="*/ 48 h 48"/>
              </a:gdLst>
              <a:ahLst/>
              <a:cxnLst>
                <a:cxn ang="0">
                  <a:pos x="T0" y="T1"/>
                </a:cxn>
                <a:cxn ang="0">
                  <a:pos x="T2" y="T3"/>
                </a:cxn>
                <a:cxn ang="0">
                  <a:pos x="T4" y="T5"/>
                </a:cxn>
              </a:cxnLst>
              <a:rect l="0" t="0" r="r" b="b"/>
              <a:pathLst>
                <a:path w="96" h="48">
                  <a:moveTo>
                    <a:pt x="0" y="48"/>
                  </a:moveTo>
                  <a:cubicBezTo>
                    <a:pt x="16" y="24"/>
                    <a:pt x="32" y="0"/>
                    <a:pt x="48" y="0"/>
                  </a:cubicBezTo>
                  <a:cubicBezTo>
                    <a:pt x="64" y="0"/>
                    <a:pt x="96" y="8"/>
                    <a:pt x="96" y="48"/>
                  </a:cubicBezTo>
                </a:path>
              </a:pathLst>
            </a:custGeom>
            <a:solidFill>
              <a:srgbClr val="B2B2B2"/>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13" name="Text Box 13"/>
            <p:cNvSpPr txBox="1">
              <a:spLocks noChangeArrowheads="1"/>
            </p:cNvSpPr>
            <p:nvPr/>
          </p:nvSpPr>
          <p:spPr bwMode="auto">
            <a:xfrm>
              <a:off x="1007" y="2203"/>
              <a:ext cx="59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印刷锡膏</a:t>
              </a:r>
            </a:p>
          </p:txBody>
        </p:sp>
        <p:grpSp>
          <p:nvGrpSpPr>
            <p:cNvPr id="435214" name="Group 14"/>
            <p:cNvGrpSpPr>
              <a:grpSpLocks/>
            </p:cNvGrpSpPr>
            <p:nvPr/>
          </p:nvGrpSpPr>
          <p:grpSpPr bwMode="auto">
            <a:xfrm>
              <a:off x="1840" y="1924"/>
              <a:ext cx="1027" cy="258"/>
              <a:chOff x="1776" y="1708"/>
              <a:chExt cx="912" cy="240"/>
            </a:xfrm>
          </p:grpSpPr>
          <p:sp>
            <p:nvSpPr>
              <p:cNvPr id="435215" name="Rectangle 15"/>
              <p:cNvSpPr>
                <a:spLocks noChangeArrowheads="1"/>
              </p:cNvSpPr>
              <p:nvPr/>
            </p:nvSpPr>
            <p:spPr bwMode="auto">
              <a:xfrm>
                <a:off x="1776" y="1852"/>
                <a:ext cx="91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16" name="Group 16"/>
              <p:cNvGrpSpPr>
                <a:grpSpLocks/>
              </p:cNvGrpSpPr>
              <p:nvPr/>
            </p:nvGrpSpPr>
            <p:grpSpPr bwMode="auto">
              <a:xfrm>
                <a:off x="1824" y="1708"/>
                <a:ext cx="432" cy="144"/>
                <a:chOff x="1728" y="1296"/>
                <a:chExt cx="432" cy="144"/>
              </a:xfrm>
            </p:grpSpPr>
            <p:sp>
              <p:nvSpPr>
                <p:cNvPr id="435217" name="Rectangle 17"/>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18" name="Group 18"/>
                <p:cNvGrpSpPr>
                  <a:grpSpLocks/>
                </p:cNvGrpSpPr>
                <p:nvPr/>
              </p:nvGrpSpPr>
              <p:grpSpPr bwMode="auto">
                <a:xfrm>
                  <a:off x="1776" y="1296"/>
                  <a:ext cx="336" cy="118"/>
                  <a:chOff x="1776" y="1296"/>
                  <a:chExt cx="432" cy="98"/>
                </a:xfrm>
              </p:grpSpPr>
              <p:sp>
                <p:nvSpPr>
                  <p:cNvPr id="435219" name="Rectangle 19"/>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20" name="Freeform 20"/>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21" name="Freeform 21"/>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5222" name="Rectangle 22"/>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5223" name="Group 23"/>
              <p:cNvGrpSpPr>
                <a:grpSpLocks/>
              </p:cNvGrpSpPr>
              <p:nvPr/>
            </p:nvGrpSpPr>
            <p:grpSpPr bwMode="auto">
              <a:xfrm>
                <a:off x="2400" y="1756"/>
                <a:ext cx="192" cy="96"/>
                <a:chOff x="2304" y="1344"/>
                <a:chExt cx="192" cy="96"/>
              </a:xfrm>
            </p:grpSpPr>
            <p:sp>
              <p:nvSpPr>
                <p:cNvPr id="435224" name="AutoShape 24"/>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25" name="AutoShape 25"/>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26" name="Rectangle 26"/>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35227" name="AutoShape 27"/>
            <p:cNvSpPr>
              <a:spLocks noChangeArrowheads="1"/>
            </p:cNvSpPr>
            <p:nvPr/>
          </p:nvSpPr>
          <p:spPr bwMode="auto">
            <a:xfrm>
              <a:off x="2885" y="2131"/>
              <a:ext cx="163" cy="61"/>
            </a:xfrm>
            <a:prstGeom prst="rightArrow">
              <a:avLst>
                <a:gd name="adj1" fmla="val 50000"/>
                <a:gd name="adj2" fmla="val 6680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28" name="Text Box 28"/>
            <p:cNvSpPr txBox="1">
              <a:spLocks noChangeArrowheads="1"/>
            </p:cNvSpPr>
            <p:nvPr/>
          </p:nvSpPr>
          <p:spPr bwMode="auto">
            <a:xfrm>
              <a:off x="2092" y="2203"/>
              <a:ext cx="59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贴装元件</a:t>
              </a:r>
            </a:p>
          </p:txBody>
        </p:sp>
        <p:grpSp>
          <p:nvGrpSpPr>
            <p:cNvPr id="435229" name="Group 29"/>
            <p:cNvGrpSpPr>
              <a:grpSpLocks/>
            </p:cNvGrpSpPr>
            <p:nvPr/>
          </p:nvGrpSpPr>
          <p:grpSpPr bwMode="auto">
            <a:xfrm>
              <a:off x="2925" y="1924"/>
              <a:ext cx="1027" cy="258"/>
              <a:chOff x="1680" y="1296"/>
              <a:chExt cx="912" cy="240"/>
            </a:xfrm>
          </p:grpSpPr>
          <p:sp>
            <p:nvSpPr>
              <p:cNvPr id="435230" name="Rectangle 30"/>
              <p:cNvSpPr>
                <a:spLocks noChangeArrowheads="1"/>
              </p:cNvSpPr>
              <p:nvPr/>
            </p:nvSpPr>
            <p:spPr bwMode="auto">
              <a:xfrm>
                <a:off x="1680" y="1440"/>
                <a:ext cx="91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31" name="Group 31"/>
              <p:cNvGrpSpPr>
                <a:grpSpLocks/>
              </p:cNvGrpSpPr>
              <p:nvPr/>
            </p:nvGrpSpPr>
            <p:grpSpPr bwMode="auto">
              <a:xfrm>
                <a:off x="1728" y="1296"/>
                <a:ext cx="432" cy="144"/>
                <a:chOff x="1728" y="1296"/>
                <a:chExt cx="432" cy="144"/>
              </a:xfrm>
            </p:grpSpPr>
            <p:sp>
              <p:nvSpPr>
                <p:cNvPr id="435232" name="Rectangle 32"/>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33" name="Group 33"/>
                <p:cNvGrpSpPr>
                  <a:grpSpLocks/>
                </p:cNvGrpSpPr>
                <p:nvPr/>
              </p:nvGrpSpPr>
              <p:grpSpPr bwMode="auto">
                <a:xfrm>
                  <a:off x="1776" y="1296"/>
                  <a:ext cx="336" cy="118"/>
                  <a:chOff x="1776" y="1296"/>
                  <a:chExt cx="432" cy="98"/>
                </a:xfrm>
              </p:grpSpPr>
              <p:sp>
                <p:nvSpPr>
                  <p:cNvPr id="435234" name="Rectangle 34"/>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35" name="Freeform 35"/>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36" name="Freeform 36"/>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5237" name="Rectangle 37"/>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5238" name="Group 38"/>
              <p:cNvGrpSpPr>
                <a:grpSpLocks/>
              </p:cNvGrpSpPr>
              <p:nvPr/>
            </p:nvGrpSpPr>
            <p:grpSpPr bwMode="auto">
              <a:xfrm>
                <a:off x="2304" y="1344"/>
                <a:ext cx="192" cy="96"/>
                <a:chOff x="2304" y="1344"/>
                <a:chExt cx="192" cy="96"/>
              </a:xfrm>
            </p:grpSpPr>
            <p:sp>
              <p:nvSpPr>
                <p:cNvPr id="435239" name="AutoShape 39"/>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40" name="AutoShape 40"/>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41" name="Rectangle 41"/>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35242" name="Text Box 42"/>
            <p:cNvSpPr txBox="1">
              <a:spLocks noChangeArrowheads="1"/>
            </p:cNvSpPr>
            <p:nvPr/>
          </p:nvSpPr>
          <p:spPr bwMode="auto">
            <a:xfrm>
              <a:off x="3222" y="2182"/>
              <a:ext cx="59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再流焊</a:t>
              </a:r>
            </a:p>
          </p:txBody>
        </p:sp>
        <p:sp>
          <p:nvSpPr>
            <p:cNvPr id="435243" name="AutoShape 43"/>
            <p:cNvSpPr>
              <a:spLocks noChangeArrowheads="1"/>
            </p:cNvSpPr>
            <p:nvPr/>
          </p:nvSpPr>
          <p:spPr bwMode="auto">
            <a:xfrm>
              <a:off x="3970" y="2121"/>
              <a:ext cx="163" cy="61"/>
            </a:xfrm>
            <a:prstGeom prst="rightArrow">
              <a:avLst>
                <a:gd name="adj1" fmla="val 50000"/>
                <a:gd name="adj2" fmla="val 6680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44" name="Group 44"/>
            <p:cNvGrpSpPr>
              <a:grpSpLocks/>
            </p:cNvGrpSpPr>
            <p:nvPr/>
          </p:nvGrpSpPr>
          <p:grpSpPr bwMode="auto">
            <a:xfrm flipV="1">
              <a:off x="4010" y="2101"/>
              <a:ext cx="1027" cy="258"/>
              <a:chOff x="1680" y="1296"/>
              <a:chExt cx="912" cy="240"/>
            </a:xfrm>
          </p:grpSpPr>
          <p:sp>
            <p:nvSpPr>
              <p:cNvPr id="435245" name="Rectangle 45"/>
              <p:cNvSpPr>
                <a:spLocks noChangeArrowheads="1"/>
              </p:cNvSpPr>
              <p:nvPr/>
            </p:nvSpPr>
            <p:spPr bwMode="auto">
              <a:xfrm>
                <a:off x="1680" y="1440"/>
                <a:ext cx="91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46" name="Group 46"/>
              <p:cNvGrpSpPr>
                <a:grpSpLocks/>
              </p:cNvGrpSpPr>
              <p:nvPr/>
            </p:nvGrpSpPr>
            <p:grpSpPr bwMode="auto">
              <a:xfrm>
                <a:off x="1728" y="1296"/>
                <a:ext cx="432" cy="144"/>
                <a:chOff x="1728" y="1296"/>
                <a:chExt cx="432" cy="144"/>
              </a:xfrm>
            </p:grpSpPr>
            <p:sp>
              <p:nvSpPr>
                <p:cNvPr id="435247" name="Rectangle 47"/>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48" name="Group 48"/>
                <p:cNvGrpSpPr>
                  <a:grpSpLocks/>
                </p:cNvGrpSpPr>
                <p:nvPr/>
              </p:nvGrpSpPr>
              <p:grpSpPr bwMode="auto">
                <a:xfrm>
                  <a:off x="1776" y="1296"/>
                  <a:ext cx="336" cy="118"/>
                  <a:chOff x="1776" y="1296"/>
                  <a:chExt cx="432" cy="98"/>
                </a:xfrm>
              </p:grpSpPr>
              <p:sp>
                <p:nvSpPr>
                  <p:cNvPr id="435249" name="Rectangle 49"/>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50" name="Freeform 50"/>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51" name="Freeform 51"/>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5252" name="Rectangle 52"/>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5253" name="Group 53"/>
              <p:cNvGrpSpPr>
                <a:grpSpLocks/>
              </p:cNvGrpSpPr>
              <p:nvPr/>
            </p:nvGrpSpPr>
            <p:grpSpPr bwMode="auto">
              <a:xfrm>
                <a:off x="2304" y="1344"/>
                <a:ext cx="192" cy="96"/>
                <a:chOff x="2304" y="1344"/>
                <a:chExt cx="192" cy="96"/>
              </a:xfrm>
            </p:grpSpPr>
            <p:sp>
              <p:nvSpPr>
                <p:cNvPr id="435254" name="AutoShape 54"/>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55" name="AutoShape 55"/>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56" name="Rectangle 56"/>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35262" name="Text Box 62"/>
            <p:cNvSpPr txBox="1">
              <a:spLocks noChangeArrowheads="1"/>
            </p:cNvSpPr>
            <p:nvPr/>
          </p:nvSpPr>
          <p:spPr bwMode="auto">
            <a:xfrm>
              <a:off x="4398" y="2359"/>
              <a:ext cx="59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翻转</a:t>
              </a:r>
            </a:p>
          </p:txBody>
        </p:sp>
        <p:grpSp>
          <p:nvGrpSpPr>
            <p:cNvPr id="435268" name="Group 68"/>
            <p:cNvGrpSpPr>
              <a:grpSpLocks/>
            </p:cNvGrpSpPr>
            <p:nvPr/>
          </p:nvGrpSpPr>
          <p:grpSpPr bwMode="auto">
            <a:xfrm flipV="1">
              <a:off x="258" y="2928"/>
              <a:ext cx="1027" cy="258"/>
              <a:chOff x="1680" y="1296"/>
              <a:chExt cx="912" cy="240"/>
            </a:xfrm>
          </p:grpSpPr>
          <p:sp>
            <p:nvSpPr>
              <p:cNvPr id="435269" name="Rectangle 69"/>
              <p:cNvSpPr>
                <a:spLocks noChangeArrowheads="1"/>
              </p:cNvSpPr>
              <p:nvPr/>
            </p:nvSpPr>
            <p:spPr bwMode="auto">
              <a:xfrm>
                <a:off x="1680" y="1440"/>
                <a:ext cx="91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70" name="Group 70"/>
              <p:cNvGrpSpPr>
                <a:grpSpLocks/>
              </p:cNvGrpSpPr>
              <p:nvPr/>
            </p:nvGrpSpPr>
            <p:grpSpPr bwMode="auto">
              <a:xfrm>
                <a:off x="1728" y="1296"/>
                <a:ext cx="432" cy="144"/>
                <a:chOff x="1728" y="1296"/>
                <a:chExt cx="432" cy="144"/>
              </a:xfrm>
            </p:grpSpPr>
            <p:sp>
              <p:nvSpPr>
                <p:cNvPr id="435271" name="Rectangle 71"/>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72" name="Group 72"/>
                <p:cNvGrpSpPr>
                  <a:grpSpLocks/>
                </p:cNvGrpSpPr>
                <p:nvPr/>
              </p:nvGrpSpPr>
              <p:grpSpPr bwMode="auto">
                <a:xfrm>
                  <a:off x="1776" y="1296"/>
                  <a:ext cx="336" cy="118"/>
                  <a:chOff x="1776" y="1296"/>
                  <a:chExt cx="432" cy="98"/>
                </a:xfrm>
              </p:grpSpPr>
              <p:sp>
                <p:nvSpPr>
                  <p:cNvPr id="435273" name="Rectangle 73"/>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74" name="Freeform 74"/>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75" name="Freeform 75"/>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5276" name="Rectangle 76"/>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5277" name="Group 77"/>
              <p:cNvGrpSpPr>
                <a:grpSpLocks/>
              </p:cNvGrpSpPr>
              <p:nvPr/>
            </p:nvGrpSpPr>
            <p:grpSpPr bwMode="auto">
              <a:xfrm>
                <a:off x="2304" y="1344"/>
                <a:ext cx="192" cy="96"/>
                <a:chOff x="2304" y="1344"/>
                <a:chExt cx="192" cy="96"/>
              </a:xfrm>
            </p:grpSpPr>
            <p:sp>
              <p:nvSpPr>
                <p:cNvPr id="435278" name="AutoShape 78"/>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79" name="AutoShape 79"/>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80" name="Rectangle 80"/>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35281" name="Freeform 81"/>
            <p:cNvSpPr>
              <a:spLocks/>
            </p:cNvSpPr>
            <p:nvPr/>
          </p:nvSpPr>
          <p:spPr bwMode="auto">
            <a:xfrm>
              <a:off x="544" y="2876"/>
              <a:ext cx="108" cy="52"/>
            </a:xfrm>
            <a:custGeom>
              <a:avLst/>
              <a:gdLst>
                <a:gd name="T0" fmla="*/ 0 w 96"/>
                <a:gd name="T1" fmla="*/ 48 h 48"/>
                <a:gd name="T2" fmla="*/ 48 w 96"/>
                <a:gd name="T3" fmla="*/ 0 h 48"/>
                <a:gd name="T4" fmla="*/ 96 w 96"/>
                <a:gd name="T5" fmla="*/ 48 h 48"/>
              </a:gdLst>
              <a:ahLst/>
              <a:cxnLst>
                <a:cxn ang="0">
                  <a:pos x="T0" y="T1"/>
                </a:cxn>
                <a:cxn ang="0">
                  <a:pos x="T2" y="T3"/>
                </a:cxn>
                <a:cxn ang="0">
                  <a:pos x="T4" y="T5"/>
                </a:cxn>
              </a:cxnLst>
              <a:rect l="0" t="0" r="r" b="b"/>
              <a:pathLst>
                <a:path w="96" h="48">
                  <a:moveTo>
                    <a:pt x="0" y="48"/>
                  </a:moveTo>
                  <a:cubicBezTo>
                    <a:pt x="16" y="24"/>
                    <a:pt x="32" y="0"/>
                    <a:pt x="48" y="0"/>
                  </a:cubicBezTo>
                  <a:cubicBezTo>
                    <a:pt x="64" y="0"/>
                    <a:pt x="96" y="8"/>
                    <a:pt x="96" y="48"/>
                  </a:cubicBezTo>
                </a:path>
              </a:pathLst>
            </a:custGeom>
            <a:solidFill>
              <a:srgbClr val="B2B2B2"/>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82" name="Freeform 82"/>
            <p:cNvSpPr>
              <a:spLocks/>
            </p:cNvSpPr>
            <p:nvPr/>
          </p:nvSpPr>
          <p:spPr bwMode="auto">
            <a:xfrm>
              <a:off x="860" y="2876"/>
              <a:ext cx="109" cy="52"/>
            </a:xfrm>
            <a:custGeom>
              <a:avLst/>
              <a:gdLst>
                <a:gd name="T0" fmla="*/ 0 w 96"/>
                <a:gd name="T1" fmla="*/ 48 h 48"/>
                <a:gd name="T2" fmla="*/ 48 w 96"/>
                <a:gd name="T3" fmla="*/ 0 h 48"/>
                <a:gd name="T4" fmla="*/ 96 w 96"/>
                <a:gd name="T5" fmla="*/ 48 h 48"/>
              </a:gdLst>
              <a:ahLst/>
              <a:cxnLst>
                <a:cxn ang="0">
                  <a:pos x="T0" y="T1"/>
                </a:cxn>
                <a:cxn ang="0">
                  <a:pos x="T2" y="T3"/>
                </a:cxn>
                <a:cxn ang="0">
                  <a:pos x="T4" y="T5"/>
                </a:cxn>
              </a:cxnLst>
              <a:rect l="0" t="0" r="r" b="b"/>
              <a:pathLst>
                <a:path w="96" h="48">
                  <a:moveTo>
                    <a:pt x="0" y="48"/>
                  </a:moveTo>
                  <a:cubicBezTo>
                    <a:pt x="16" y="24"/>
                    <a:pt x="32" y="0"/>
                    <a:pt x="48" y="0"/>
                  </a:cubicBezTo>
                  <a:cubicBezTo>
                    <a:pt x="64" y="0"/>
                    <a:pt x="96" y="8"/>
                    <a:pt x="96" y="48"/>
                  </a:cubicBezTo>
                </a:path>
              </a:pathLst>
            </a:custGeom>
            <a:solidFill>
              <a:srgbClr val="B2B2B2"/>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83" name="AutoShape 83"/>
            <p:cNvSpPr>
              <a:spLocks noChangeArrowheads="1"/>
            </p:cNvSpPr>
            <p:nvPr/>
          </p:nvSpPr>
          <p:spPr bwMode="auto">
            <a:xfrm>
              <a:off x="1303" y="2980"/>
              <a:ext cx="163" cy="61"/>
            </a:xfrm>
            <a:prstGeom prst="rightArrow">
              <a:avLst>
                <a:gd name="adj1" fmla="val 50000"/>
                <a:gd name="adj2" fmla="val 6680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84" name="Group 84"/>
            <p:cNvGrpSpPr>
              <a:grpSpLocks/>
            </p:cNvGrpSpPr>
            <p:nvPr/>
          </p:nvGrpSpPr>
          <p:grpSpPr bwMode="auto">
            <a:xfrm flipV="1">
              <a:off x="1343" y="2928"/>
              <a:ext cx="1027" cy="258"/>
              <a:chOff x="1680" y="1296"/>
              <a:chExt cx="912" cy="240"/>
            </a:xfrm>
          </p:grpSpPr>
          <p:sp>
            <p:nvSpPr>
              <p:cNvPr id="435285" name="Rectangle 85"/>
              <p:cNvSpPr>
                <a:spLocks noChangeArrowheads="1"/>
              </p:cNvSpPr>
              <p:nvPr/>
            </p:nvSpPr>
            <p:spPr bwMode="auto">
              <a:xfrm>
                <a:off x="1680" y="1440"/>
                <a:ext cx="91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86" name="Group 86"/>
              <p:cNvGrpSpPr>
                <a:grpSpLocks/>
              </p:cNvGrpSpPr>
              <p:nvPr/>
            </p:nvGrpSpPr>
            <p:grpSpPr bwMode="auto">
              <a:xfrm>
                <a:off x="1728" y="1296"/>
                <a:ext cx="432" cy="144"/>
                <a:chOff x="1728" y="1296"/>
                <a:chExt cx="432" cy="144"/>
              </a:xfrm>
            </p:grpSpPr>
            <p:sp>
              <p:nvSpPr>
                <p:cNvPr id="435287" name="Rectangle 87"/>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88" name="Group 88"/>
                <p:cNvGrpSpPr>
                  <a:grpSpLocks/>
                </p:cNvGrpSpPr>
                <p:nvPr/>
              </p:nvGrpSpPr>
              <p:grpSpPr bwMode="auto">
                <a:xfrm>
                  <a:off x="1776" y="1296"/>
                  <a:ext cx="336" cy="118"/>
                  <a:chOff x="1776" y="1296"/>
                  <a:chExt cx="432" cy="98"/>
                </a:xfrm>
              </p:grpSpPr>
              <p:sp>
                <p:nvSpPr>
                  <p:cNvPr id="435289" name="Rectangle 89"/>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90" name="Freeform 90"/>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291" name="Freeform 91"/>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5292" name="Rectangle 92"/>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5293" name="Group 93"/>
              <p:cNvGrpSpPr>
                <a:grpSpLocks/>
              </p:cNvGrpSpPr>
              <p:nvPr/>
            </p:nvGrpSpPr>
            <p:grpSpPr bwMode="auto">
              <a:xfrm>
                <a:off x="2304" y="1344"/>
                <a:ext cx="192" cy="96"/>
                <a:chOff x="2304" y="1344"/>
                <a:chExt cx="192" cy="96"/>
              </a:xfrm>
            </p:grpSpPr>
            <p:sp>
              <p:nvSpPr>
                <p:cNvPr id="435294" name="AutoShape 94"/>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95" name="AutoShape 95"/>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296" name="Rectangle 96"/>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35297" name="AutoShape 97"/>
            <p:cNvSpPr>
              <a:spLocks noChangeArrowheads="1"/>
            </p:cNvSpPr>
            <p:nvPr/>
          </p:nvSpPr>
          <p:spPr bwMode="auto">
            <a:xfrm>
              <a:off x="2388" y="2980"/>
              <a:ext cx="163" cy="61"/>
            </a:xfrm>
            <a:prstGeom prst="rightArrow">
              <a:avLst>
                <a:gd name="adj1" fmla="val 50000"/>
                <a:gd name="adj2" fmla="val 6680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298" name="Group 98"/>
            <p:cNvGrpSpPr>
              <a:grpSpLocks/>
            </p:cNvGrpSpPr>
            <p:nvPr/>
          </p:nvGrpSpPr>
          <p:grpSpPr bwMode="auto">
            <a:xfrm>
              <a:off x="1568" y="2773"/>
              <a:ext cx="486" cy="155"/>
              <a:chOff x="1728" y="1296"/>
              <a:chExt cx="432" cy="144"/>
            </a:xfrm>
          </p:grpSpPr>
          <p:sp>
            <p:nvSpPr>
              <p:cNvPr id="435299" name="Rectangle 99"/>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300" name="Group 100"/>
              <p:cNvGrpSpPr>
                <a:grpSpLocks/>
              </p:cNvGrpSpPr>
              <p:nvPr/>
            </p:nvGrpSpPr>
            <p:grpSpPr bwMode="auto">
              <a:xfrm>
                <a:off x="1776" y="1296"/>
                <a:ext cx="336" cy="118"/>
                <a:chOff x="1776" y="1296"/>
                <a:chExt cx="432" cy="98"/>
              </a:xfrm>
            </p:grpSpPr>
            <p:sp>
              <p:nvSpPr>
                <p:cNvPr id="435301" name="Rectangle 101"/>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02" name="Freeform 102"/>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303" name="Freeform 103"/>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5304" name="Rectangle 104"/>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5305" name="Group 105"/>
            <p:cNvGrpSpPr>
              <a:grpSpLocks/>
            </p:cNvGrpSpPr>
            <p:nvPr/>
          </p:nvGrpSpPr>
          <p:grpSpPr bwMode="auto">
            <a:xfrm>
              <a:off x="2109" y="2824"/>
              <a:ext cx="216" cy="104"/>
              <a:chOff x="2304" y="1344"/>
              <a:chExt cx="192" cy="96"/>
            </a:xfrm>
          </p:grpSpPr>
          <p:sp>
            <p:nvSpPr>
              <p:cNvPr id="435306" name="AutoShape 106"/>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07" name="AutoShape 107"/>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08" name="Rectangle 108"/>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5309" name="Group 109"/>
            <p:cNvGrpSpPr>
              <a:grpSpLocks/>
            </p:cNvGrpSpPr>
            <p:nvPr/>
          </p:nvGrpSpPr>
          <p:grpSpPr bwMode="auto">
            <a:xfrm>
              <a:off x="2626" y="2359"/>
              <a:ext cx="648" cy="414"/>
              <a:chOff x="3072" y="1296"/>
              <a:chExt cx="576" cy="384"/>
            </a:xfrm>
          </p:grpSpPr>
          <p:sp>
            <p:nvSpPr>
              <p:cNvPr id="435310" name="Line 110"/>
              <p:cNvSpPr>
                <a:spLocks noChangeShapeType="1"/>
              </p:cNvSpPr>
              <p:nvPr/>
            </p:nvSpPr>
            <p:spPr bwMode="auto">
              <a:xfrm>
                <a:off x="3072" y="1296"/>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311" name="Line 111"/>
              <p:cNvSpPr>
                <a:spLocks noChangeShapeType="1"/>
              </p:cNvSpPr>
              <p:nvPr/>
            </p:nvSpPr>
            <p:spPr bwMode="auto">
              <a:xfrm>
                <a:off x="3264" y="1296"/>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312" name="Line 112"/>
              <p:cNvSpPr>
                <a:spLocks noChangeShapeType="1"/>
              </p:cNvSpPr>
              <p:nvPr/>
            </p:nvSpPr>
            <p:spPr bwMode="auto">
              <a:xfrm>
                <a:off x="3456" y="1296"/>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313" name="Line 113"/>
              <p:cNvSpPr>
                <a:spLocks noChangeShapeType="1"/>
              </p:cNvSpPr>
              <p:nvPr/>
            </p:nvSpPr>
            <p:spPr bwMode="auto">
              <a:xfrm>
                <a:off x="3648" y="1296"/>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5314" name="AutoShape 114"/>
            <p:cNvSpPr>
              <a:spLocks noChangeArrowheads="1"/>
            </p:cNvSpPr>
            <p:nvPr/>
          </p:nvSpPr>
          <p:spPr bwMode="auto">
            <a:xfrm>
              <a:off x="3473" y="2980"/>
              <a:ext cx="163" cy="61"/>
            </a:xfrm>
            <a:prstGeom prst="rightArrow">
              <a:avLst>
                <a:gd name="adj1" fmla="val 50000"/>
                <a:gd name="adj2" fmla="val 6680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315" name="Group 115"/>
            <p:cNvGrpSpPr>
              <a:grpSpLocks/>
            </p:cNvGrpSpPr>
            <p:nvPr/>
          </p:nvGrpSpPr>
          <p:grpSpPr bwMode="auto">
            <a:xfrm>
              <a:off x="2428" y="2773"/>
              <a:ext cx="1027" cy="413"/>
              <a:chOff x="2928" y="2496"/>
              <a:chExt cx="912" cy="384"/>
            </a:xfrm>
          </p:grpSpPr>
          <p:grpSp>
            <p:nvGrpSpPr>
              <p:cNvPr id="435316" name="Group 116"/>
              <p:cNvGrpSpPr>
                <a:grpSpLocks/>
              </p:cNvGrpSpPr>
              <p:nvPr/>
            </p:nvGrpSpPr>
            <p:grpSpPr bwMode="auto">
              <a:xfrm flipV="1">
                <a:off x="2928" y="2640"/>
                <a:ext cx="912" cy="240"/>
                <a:chOff x="1680" y="1296"/>
                <a:chExt cx="912" cy="240"/>
              </a:xfrm>
            </p:grpSpPr>
            <p:sp>
              <p:nvSpPr>
                <p:cNvPr id="435317" name="Rectangle 117"/>
                <p:cNvSpPr>
                  <a:spLocks noChangeArrowheads="1"/>
                </p:cNvSpPr>
                <p:nvPr/>
              </p:nvSpPr>
              <p:spPr bwMode="auto">
                <a:xfrm>
                  <a:off x="1680" y="1440"/>
                  <a:ext cx="91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318" name="Group 118"/>
                <p:cNvGrpSpPr>
                  <a:grpSpLocks/>
                </p:cNvGrpSpPr>
                <p:nvPr/>
              </p:nvGrpSpPr>
              <p:grpSpPr bwMode="auto">
                <a:xfrm>
                  <a:off x="1728" y="1296"/>
                  <a:ext cx="432" cy="144"/>
                  <a:chOff x="1728" y="1296"/>
                  <a:chExt cx="432" cy="144"/>
                </a:xfrm>
              </p:grpSpPr>
              <p:sp>
                <p:nvSpPr>
                  <p:cNvPr id="435319" name="Rectangle 119"/>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320" name="Group 120"/>
                  <p:cNvGrpSpPr>
                    <a:grpSpLocks/>
                  </p:cNvGrpSpPr>
                  <p:nvPr/>
                </p:nvGrpSpPr>
                <p:grpSpPr bwMode="auto">
                  <a:xfrm>
                    <a:off x="1776" y="1296"/>
                    <a:ext cx="336" cy="118"/>
                    <a:chOff x="1776" y="1296"/>
                    <a:chExt cx="432" cy="98"/>
                  </a:xfrm>
                </p:grpSpPr>
                <p:sp>
                  <p:nvSpPr>
                    <p:cNvPr id="435321" name="Rectangle 121"/>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22" name="Freeform 122"/>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323" name="Freeform 123"/>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5324" name="Rectangle 124"/>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5325" name="Group 125"/>
                <p:cNvGrpSpPr>
                  <a:grpSpLocks/>
                </p:cNvGrpSpPr>
                <p:nvPr/>
              </p:nvGrpSpPr>
              <p:grpSpPr bwMode="auto">
                <a:xfrm>
                  <a:off x="2304" y="1344"/>
                  <a:ext cx="192" cy="96"/>
                  <a:chOff x="2304" y="1344"/>
                  <a:chExt cx="192" cy="96"/>
                </a:xfrm>
              </p:grpSpPr>
              <p:sp>
                <p:nvSpPr>
                  <p:cNvPr id="435326" name="AutoShape 126"/>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27" name="AutoShape 127"/>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28" name="Rectangle 128"/>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35329" name="Group 129"/>
              <p:cNvGrpSpPr>
                <a:grpSpLocks/>
              </p:cNvGrpSpPr>
              <p:nvPr/>
            </p:nvGrpSpPr>
            <p:grpSpPr bwMode="auto">
              <a:xfrm>
                <a:off x="3072" y="2496"/>
                <a:ext cx="432" cy="144"/>
                <a:chOff x="1728" y="1296"/>
                <a:chExt cx="432" cy="144"/>
              </a:xfrm>
            </p:grpSpPr>
            <p:sp>
              <p:nvSpPr>
                <p:cNvPr id="435330" name="Rectangle 130"/>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331" name="Group 131"/>
                <p:cNvGrpSpPr>
                  <a:grpSpLocks/>
                </p:cNvGrpSpPr>
                <p:nvPr/>
              </p:nvGrpSpPr>
              <p:grpSpPr bwMode="auto">
                <a:xfrm>
                  <a:off x="1776" y="1296"/>
                  <a:ext cx="336" cy="118"/>
                  <a:chOff x="1776" y="1296"/>
                  <a:chExt cx="432" cy="98"/>
                </a:xfrm>
              </p:grpSpPr>
              <p:sp>
                <p:nvSpPr>
                  <p:cNvPr id="435332" name="Rectangle 132"/>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33" name="Freeform 133"/>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334" name="Freeform 134"/>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5335" name="Rectangle 135"/>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5336" name="Group 136"/>
              <p:cNvGrpSpPr>
                <a:grpSpLocks/>
              </p:cNvGrpSpPr>
              <p:nvPr/>
            </p:nvGrpSpPr>
            <p:grpSpPr bwMode="auto">
              <a:xfrm>
                <a:off x="3600" y="2544"/>
                <a:ext cx="192" cy="96"/>
                <a:chOff x="2304" y="1344"/>
                <a:chExt cx="192" cy="96"/>
              </a:xfrm>
            </p:grpSpPr>
            <p:sp>
              <p:nvSpPr>
                <p:cNvPr id="435337" name="AutoShape 137"/>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38" name="AutoShape 138"/>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39" name="Rectangle 139"/>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35340" name="Text Box 140"/>
            <p:cNvSpPr txBox="1">
              <a:spLocks noChangeArrowheads="1"/>
            </p:cNvSpPr>
            <p:nvPr/>
          </p:nvSpPr>
          <p:spPr bwMode="auto">
            <a:xfrm>
              <a:off x="1640" y="3186"/>
              <a:ext cx="59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贴装元件</a:t>
              </a:r>
            </a:p>
          </p:txBody>
        </p:sp>
        <p:sp>
          <p:nvSpPr>
            <p:cNvPr id="435341" name="Text Box 141"/>
            <p:cNvSpPr txBox="1">
              <a:spLocks noChangeArrowheads="1"/>
            </p:cNvSpPr>
            <p:nvPr/>
          </p:nvSpPr>
          <p:spPr bwMode="auto">
            <a:xfrm>
              <a:off x="510" y="3186"/>
              <a:ext cx="59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印刷锡膏</a:t>
              </a:r>
            </a:p>
          </p:txBody>
        </p:sp>
        <p:sp>
          <p:nvSpPr>
            <p:cNvPr id="435342" name="Text Box 142"/>
            <p:cNvSpPr txBox="1">
              <a:spLocks noChangeArrowheads="1"/>
            </p:cNvSpPr>
            <p:nvPr/>
          </p:nvSpPr>
          <p:spPr bwMode="auto">
            <a:xfrm>
              <a:off x="2725" y="3186"/>
              <a:ext cx="59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再流焊</a:t>
              </a:r>
            </a:p>
          </p:txBody>
        </p:sp>
        <p:grpSp>
          <p:nvGrpSpPr>
            <p:cNvPr id="435344" name="Group 144"/>
            <p:cNvGrpSpPr>
              <a:grpSpLocks/>
            </p:cNvGrpSpPr>
            <p:nvPr/>
          </p:nvGrpSpPr>
          <p:grpSpPr bwMode="auto">
            <a:xfrm flipH="1" flipV="1">
              <a:off x="3513" y="2928"/>
              <a:ext cx="1027" cy="258"/>
              <a:chOff x="1680" y="1296"/>
              <a:chExt cx="912" cy="240"/>
            </a:xfrm>
          </p:grpSpPr>
          <p:sp>
            <p:nvSpPr>
              <p:cNvPr id="435345" name="Rectangle 145"/>
              <p:cNvSpPr>
                <a:spLocks noChangeArrowheads="1"/>
              </p:cNvSpPr>
              <p:nvPr/>
            </p:nvSpPr>
            <p:spPr bwMode="auto">
              <a:xfrm>
                <a:off x="1680" y="1440"/>
                <a:ext cx="912"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346" name="Group 146"/>
              <p:cNvGrpSpPr>
                <a:grpSpLocks/>
              </p:cNvGrpSpPr>
              <p:nvPr/>
            </p:nvGrpSpPr>
            <p:grpSpPr bwMode="auto">
              <a:xfrm>
                <a:off x="1728" y="1296"/>
                <a:ext cx="432" cy="144"/>
                <a:chOff x="1728" y="1296"/>
                <a:chExt cx="432" cy="144"/>
              </a:xfrm>
            </p:grpSpPr>
            <p:sp>
              <p:nvSpPr>
                <p:cNvPr id="435347" name="Rectangle 147"/>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348" name="Group 148"/>
                <p:cNvGrpSpPr>
                  <a:grpSpLocks/>
                </p:cNvGrpSpPr>
                <p:nvPr/>
              </p:nvGrpSpPr>
              <p:grpSpPr bwMode="auto">
                <a:xfrm>
                  <a:off x="1776" y="1296"/>
                  <a:ext cx="336" cy="118"/>
                  <a:chOff x="1776" y="1296"/>
                  <a:chExt cx="432" cy="98"/>
                </a:xfrm>
              </p:grpSpPr>
              <p:sp>
                <p:nvSpPr>
                  <p:cNvPr id="435349" name="Rectangle 149"/>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50" name="Freeform 150"/>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351" name="Freeform 151"/>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5352" name="Rectangle 152"/>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5353" name="Group 153"/>
              <p:cNvGrpSpPr>
                <a:grpSpLocks/>
              </p:cNvGrpSpPr>
              <p:nvPr/>
            </p:nvGrpSpPr>
            <p:grpSpPr bwMode="auto">
              <a:xfrm>
                <a:off x="2304" y="1344"/>
                <a:ext cx="192" cy="96"/>
                <a:chOff x="2304" y="1344"/>
                <a:chExt cx="192" cy="96"/>
              </a:xfrm>
            </p:grpSpPr>
            <p:sp>
              <p:nvSpPr>
                <p:cNvPr id="435354" name="AutoShape 154"/>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55" name="AutoShape 155"/>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56" name="Rectangle 156"/>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35357" name="Group 157"/>
            <p:cNvGrpSpPr>
              <a:grpSpLocks/>
            </p:cNvGrpSpPr>
            <p:nvPr/>
          </p:nvGrpSpPr>
          <p:grpSpPr bwMode="auto">
            <a:xfrm flipH="1">
              <a:off x="3891" y="2773"/>
              <a:ext cx="487" cy="155"/>
              <a:chOff x="1728" y="1296"/>
              <a:chExt cx="432" cy="144"/>
            </a:xfrm>
          </p:grpSpPr>
          <p:sp>
            <p:nvSpPr>
              <p:cNvPr id="435358" name="Rectangle 158"/>
              <p:cNvSpPr>
                <a:spLocks noChangeArrowheads="1"/>
              </p:cNvSpPr>
              <p:nvPr/>
            </p:nvSpPr>
            <p:spPr bwMode="auto">
              <a:xfrm>
                <a:off x="1728"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5359" name="Group 159"/>
              <p:cNvGrpSpPr>
                <a:grpSpLocks/>
              </p:cNvGrpSpPr>
              <p:nvPr/>
            </p:nvGrpSpPr>
            <p:grpSpPr bwMode="auto">
              <a:xfrm>
                <a:off x="1776" y="1296"/>
                <a:ext cx="336" cy="118"/>
                <a:chOff x="1776" y="1296"/>
                <a:chExt cx="432" cy="98"/>
              </a:xfrm>
            </p:grpSpPr>
            <p:sp>
              <p:nvSpPr>
                <p:cNvPr id="435360" name="Rectangle 160"/>
                <p:cNvSpPr>
                  <a:spLocks noChangeArrowheads="1"/>
                </p:cNvSpPr>
                <p:nvPr/>
              </p:nvSpPr>
              <p:spPr bwMode="auto">
                <a:xfrm>
                  <a:off x="1894" y="1296"/>
                  <a:ext cx="196" cy="73"/>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61" name="Freeform 161"/>
                <p:cNvSpPr>
                  <a:spLocks/>
                </p:cNvSpPr>
                <p:nvPr/>
              </p:nvSpPr>
              <p:spPr bwMode="auto">
                <a:xfrm flipH="1">
                  <a:off x="1776" y="1321"/>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5362" name="Freeform 162"/>
                <p:cNvSpPr>
                  <a:spLocks/>
                </p:cNvSpPr>
                <p:nvPr/>
              </p:nvSpPr>
              <p:spPr bwMode="auto">
                <a:xfrm flipH="1" flipV="1">
                  <a:off x="2090" y="1319"/>
                  <a:ext cx="118" cy="73"/>
                </a:xfrm>
                <a:custGeom>
                  <a:avLst/>
                  <a:gdLst>
                    <a:gd name="T0" fmla="*/ 0 w 144"/>
                    <a:gd name="T1" fmla="*/ 0 h 96"/>
                    <a:gd name="T2" fmla="*/ 48 w 144"/>
                    <a:gd name="T3" fmla="*/ 0 h 96"/>
                    <a:gd name="T4" fmla="*/ 96 w 144"/>
                    <a:gd name="T5" fmla="*/ 48 h 96"/>
                    <a:gd name="T6" fmla="*/ 144 w 144"/>
                    <a:gd name="T7" fmla="*/ 48 h 96"/>
                    <a:gd name="T8" fmla="*/ 144 w 144"/>
                    <a:gd name="T9" fmla="*/ 96 h 96"/>
                    <a:gd name="T10" fmla="*/ 96 w 144"/>
                    <a:gd name="T11" fmla="*/ 96 h 96"/>
                    <a:gd name="T12" fmla="*/ 48 w 144"/>
                    <a:gd name="T13" fmla="*/ 48 h 96"/>
                    <a:gd name="T14" fmla="*/ 0 w 144"/>
                    <a:gd name="T15" fmla="*/ 48 h 96"/>
                    <a:gd name="T16" fmla="*/ 0 w 14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0" y="0"/>
                      </a:moveTo>
                      <a:lnTo>
                        <a:pt x="48" y="0"/>
                      </a:lnTo>
                      <a:lnTo>
                        <a:pt x="96" y="48"/>
                      </a:lnTo>
                      <a:lnTo>
                        <a:pt x="144" y="48"/>
                      </a:lnTo>
                      <a:lnTo>
                        <a:pt x="144" y="96"/>
                      </a:lnTo>
                      <a:lnTo>
                        <a:pt x="96" y="96"/>
                      </a:lnTo>
                      <a:lnTo>
                        <a:pt x="48" y="48"/>
                      </a:lnTo>
                      <a:lnTo>
                        <a:pt x="0" y="48"/>
                      </a:lnTo>
                      <a:lnTo>
                        <a:pt x="0" y="0"/>
                      </a:lnTo>
                      <a:close/>
                    </a:path>
                  </a:pathLst>
                </a:custGeom>
                <a:solidFill>
                  <a:srgbClr val="DDDDDD"/>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35363" name="Rectangle 163"/>
              <p:cNvSpPr>
                <a:spLocks noChangeArrowheads="1"/>
              </p:cNvSpPr>
              <p:nvPr/>
            </p:nvSpPr>
            <p:spPr bwMode="auto">
              <a:xfrm>
                <a:off x="2064" y="1415"/>
                <a:ext cx="96"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5364" name="Group 164"/>
            <p:cNvGrpSpPr>
              <a:grpSpLocks/>
            </p:cNvGrpSpPr>
            <p:nvPr/>
          </p:nvGrpSpPr>
          <p:grpSpPr bwMode="auto">
            <a:xfrm flipH="1">
              <a:off x="3567" y="2825"/>
              <a:ext cx="216" cy="103"/>
              <a:chOff x="2304" y="1344"/>
              <a:chExt cx="192" cy="96"/>
            </a:xfrm>
          </p:grpSpPr>
          <p:sp>
            <p:nvSpPr>
              <p:cNvPr id="435365" name="AutoShape 165"/>
              <p:cNvSpPr>
                <a:spLocks noChangeArrowheads="1"/>
              </p:cNvSpPr>
              <p:nvPr/>
            </p:nvSpPr>
            <p:spPr bwMode="auto">
              <a:xfrm>
                <a:off x="231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66" name="AutoShape 166"/>
              <p:cNvSpPr>
                <a:spLocks noChangeArrowheads="1"/>
              </p:cNvSpPr>
              <p:nvPr/>
            </p:nvSpPr>
            <p:spPr bwMode="auto">
              <a:xfrm>
                <a:off x="2448" y="1406"/>
                <a:ext cx="34" cy="34"/>
              </a:xfrm>
              <a:prstGeom prst="flowChartConnector">
                <a:avLst/>
              </a:pr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5367" name="Rectangle 167"/>
              <p:cNvSpPr>
                <a:spLocks noChangeArrowheads="1"/>
              </p:cNvSpPr>
              <p:nvPr/>
            </p:nvSpPr>
            <p:spPr bwMode="auto">
              <a:xfrm>
                <a:off x="2304" y="1344"/>
                <a:ext cx="192"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5368" name="Text Box 168"/>
            <p:cNvSpPr txBox="1">
              <a:spLocks noChangeArrowheads="1"/>
            </p:cNvSpPr>
            <p:nvPr/>
          </p:nvSpPr>
          <p:spPr bwMode="auto">
            <a:xfrm>
              <a:off x="3810" y="3155"/>
              <a:ext cx="59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翻转</a:t>
              </a:r>
            </a:p>
          </p:txBody>
        </p:sp>
      </p:grpSp>
      <p:sp>
        <p:nvSpPr>
          <p:cNvPr id="435396" name="Rectangle 196"/>
          <p:cNvSpPr>
            <a:spLocks noChangeArrowheads="1"/>
          </p:cNvSpPr>
          <p:nvPr/>
        </p:nvSpPr>
        <p:spPr bwMode="auto">
          <a:xfrm>
            <a:off x="1403350" y="5454650"/>
            <a:ext cx="68961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i="0">
                <a:latin typeface="Tahoma" panose="020B0604030504040204" pitchFamily="34" charset="0"/>
                <a:ea typeface="宋体" panose="02010600030101010101" pitchFamily="2" charset="-122"/>
              </a:rPr>
              <a:t>双面再流焊工艺</a:t>
            </a:r>
          </a:p>
          <a:p>
            <a:r>
              <a:rPr lang="en-US" altLang="zh-CN" sz="1200" b="1" i="0">
                <a:latin typeface="Tahoma" panose="020B0604030504040204" pitchFamily="34" charset="0"/>
                <a:ea typeface="宋体" panose="02010600030101010101" pitchFamily="2" charset="-122"/>
              </a:rPr>
              <a:t>A</a:t>
            </a:r>
            <a:r>
              <a:rPr lang="zh-CN" altLang="en-US" sz="1200" b="1" i="0">
                <a:latin typeface="Tahoma" panose="020B0604030504040204" pitchFamily="34" charset="0"/>
                <a:ea typeface="宋体" panose="02010600030101010101" pitchFamily="2" charset="-122"/>
              </a:rPr>
              <a:t>面布有大型</a:t>
            </a:r>
            <a:r>
              <a:rPr lang="en-US" altLang="zh-CN" sz="1200" b="1" i="0">
                <a:latin typeface="Tahoma" panose="020B0604030504040204" pitchFamily="34" charset="0"/>
                <a:ea typeface="宋体" panose="02010600030101010101" pitchFamily="2" charset="-122"/>
              </a:rPr>
              <a:t>IC</a:t>
            </a:r>
            <a:r>
              <a:rPr lang="zh-CN" altLang="en-US" sz="1200" b="1" i="0">
                <a:latin typeface="Tahoma" panose="020B0604030504040204" pitchFamily="34" charset="0"/>
                <a:ea typeface="宋体" panose="02010600030101010101" pitchFamily="2" charset="-122"/>
              </a:rPr>
              <a:t>器件 </a:t>
            </a:r>
            <a:r>
              <a:rPr lang="en-US" altLang="zh-CN" sz="1200" b="1" i="0">
                <a:latin typeface="Tahoma" panose="020B0604030504040204" pitchFamily="34" charset="0"/>
                <a:ea typeface="宋体" panose="02010600030101010101" pitchFamily="2" charset="-122"/>
              </a:rPr>
              <a:t>B</a:t>
            </a:r>
            <a:r>
              <a:rPr lang="zh-CN" altLang="en-US" sz="1200" b="1" i="0">
                <a:latin typeface="Tahoma" panose="020B0604030504040204" pitchFamily="34" charset="0"/>
                <a:ea typeface="宋体" panose="02010600030101010101" pitchFamily="2" charset="-122"/>
              </a:rPr>
              <a:t>面以片式元件为主，充分利用 </a:t>
            </a:r>
            <a:r>
              <a:rPr lang="en-US" altLang="zh-CN" sz="1200" b="1" i="0">
                <a:latin typeface="Tahoma" panose="020B0604030504040204" pitchFamily="34" charset="0"/>
                <a:ea typeface="宋体" panose="02010600030101010101" pitchFamily="2" charset="-122"/>
              </a:rPr>
              <a:t>PCB</a:t>
            </a:r>
            <a:r>
              <a:rPr lang="zh-CN" altLang="en-US" sz="1200" b="1" i="0">
                <a:latin typeface="Tahoma" panose="020B0604030504040204" pitchFamily="34" charset="0"/>
                <a:ea typeface="宋体" panose="02010600030101010101" pitchFamily="2" charset="-122"/>
              </a:rPr>
              <a:t>空间，</a:t>
            </a:r>
          </a:p>
          <a:p>
            <a:r>
              <a:rPr lang="zh-CN" altLang="en-US" sz="1200" b="1" i="0">
                <a:latin typeface="Tahoma" panose="020B0604030504040204" pitchFamily="34" charset="0"/>
                <a:ea typeface="宋体" panose="02010600030101010101" pitchFamily="2" charset="-122"/>
              </a:rPr>
              <a:t>实现安装面积最小化，工艺控制复杂，要求严格，常用于密集型或超小型电子产品，如 手机</a:t>
            </a:r>
          </a:p>
        </p:txBody>
      </p:sp>
      <p:sp>
        <p:nvSpPr>
          <p:cNvPr id="435397" name="Text Box 197"/>
          <p:cNvSpPr txBox="1">
            <a:spLocks noChangeArrowheads="1"/>
          </p:cNvSpPr>
          <p:nvPr/>
        </p:nvSpPr>
        <p:spPr bwMode="auto">
          <a:xfrm>
            <a:off x="250825" y="836613"/>
            <a:ext cx="8893175"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i="0">
                <a:solidFill>
                  <a:srgbClr val="000000"/>
                </a:solidFill>
                <a:latin typeface="隶书" panose="02010509060101010101" pitchFamily="49" charset="-122"/>
              </a:rPr>
              <a:t>二、双面组装； </a:t>
            </a:r>
            <a:br>
              <a:rPr lang="zh-CN" altLang="en-US" b="1" i="0">
                <a:solidFill>
                  <a:srgbClr val="000000"/>
                </a:solidFill>
                <a:latin typeface="隶书" panose="02010509060101010101" pitchFamily="49" charset="-122"/>
              </a:rPr>
            </a:br>
            <a:r>
              <a:rPr lang="en-US" altLang="zh-CN" b="1" i="0">
                <a:solidFill>
                  <a:srgbClr val="000000"/>
                </a:solidFill>
                <a:latin typeface="隶书" panose="02010509060101010101" pitchFamily="49" charset="-122"/>
              </a:rPr>
              <a:t>A</a:t>
            </a:r>
            <a:r>
              <a:rPr lang="zh-CN" altLang="en-US" b="1" i="0">
                <a:solidFill>
                  <a:srgbClr val="000000"/>
                </a:solidFill>
                <a:latin typeface="隶书" panose="02010509060101010101" pitchFamily="49" charset="-122"/>
              </a:rPr>
              <a:t>： </a:t>
            </a:r>
            <a:r>
              <a:rPr lang="en-US" altLang="zh-CN" b="1" i="0">
                <a:solidFill>
                  <a:srgbClr val="000000"/>
                </a:solidFill>
                <a:latin typeface="隶书" panose="02010509060101010101" pitchFamily="49" charset="-122"/>
              </a:rPr>
              <a:t>PCB</a:t>
            </a:r>
            <a:r>
              <a:rPr lang="zh-CN" altLang="en-US" b="1" i="0">
                <a:solidFill>
                  <a:srgbClr val="000000"/>
                </a:solidFill>
                <a:latin typeface="隶书" panose="02010509060101010101" pitchFamily="49" charset="-122"/>
              </a:rPr>
              <a:t>的</a:t>
            </a:r>
            <a:r>
              <a:rPr lang="en-US" altLang="zh-CN" b="1" i="0">
                <a:solidFill>
                  <a:srgbClr val="000000"/>
                </a:solidFill>
                <a:latin typeface="隶书" panose="02010509060101010101" pitchFamily="49" charset="-122"/>
              </a:rPr>
              <a:t>B</a:t>
            </a:r>
            <a:r>
              <a:rPr lang="zh-CN" altLang="en-US" b="1" i="0">
                <a:solidFill>
                  <a:srgbClr val="000000"/>
                </a:solidFill>
                <a:latin typeface="隶书" panose="02010509060101010101" pitchFamily="49" charset="-122"/>
              </a:rPr>
              <a:t>面丝印焊膏（点贴片胶）</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贴片 </a:t>
            </a:r>
            <a:r>
              <a:rPr lang="en-US" altLang="zh-CN" b="1" i="0">
                <a:solidFill>
                  <a:srgbClr val="000000"/>
                </a:solidFill>
                <a:latin typeface="隶书" panose="02010509060101010101" pitchFamily="49" charset="-122"/>
              </a:rPr>
              <a:t>=&gt;</a:t>
            </a:r>
            <a:r>
              <a:rPr lang="zh-CN" altLang="en-US" b="1" i="0">
                <a:solidFill>
                  <a:srgbClr val="000000"/>
                </a:solidFill>
                <a:latin typeface="隶书" panose="02010509060101010101" pitchFamily="49" charset="-122"/>
              </a:rPr>
              <a:t>烘干（固化）</a:t>
            </a:r>
            <a:r>
              <a:rPr lang="en-US" altLang="zh-CN" b="1" i="0">
                <a:solidFill>
                  <a:srgbClr val="000000"/>
                </a:solidFill>
                <a:latin typeface="隶书" panose="02010509060101010101" pitchFamily="49" charset="-122"/>
              </a:rPr>
              <a:t>=&gt; </a:t>
            </a:r>
          </a:p>
          <a:p>
            <a:r>
              <a:rPr lang="en-US" altLang="zh-CN" b="1" i="0">
                <a:solidFill>
                  <a:srgbClr val="000000"/>
                </a:solidFill>
                <a:latin typeface="隶书" panose="02010509060101010101" pitchFamily="49" charset="-122"/>
              </a:rPr>
              <a:t>A</a:t>
            </a:r>
            <a:r>
              <a:rPr lang="zh-CN" altLang="en-US" b="1" i="0">
                <a:solidFill>
                  <a:srgbClr val="000000"/>
                </a:solidFill>
                <a:latin typeface="隶书" panose="02010509060101010101" pitchFamily="49" charset="-122"/>
              </a:rPr>
              <a:t>面回流焊接 </a:t>
            </a:r>
            <a:r>
              <a:rPr lang="en-US" altLang="zh-CN" b="1" i="0">
                <a:solidFill>
                  <a:srgbClr val="000000"/>
                </a:solidFill>
                <a:latin typeface="隶书" panose="02010509060101010101" pitchFamily="49" charset="-122"/>
              </a:rPr>
              <a:t>=&gt;</a:t>
            </a:r>
            <a:r>
              <a:rPr lang="zh-CN" altLang="en-US" b="1" i="0">
                <a:solidFill>
                  <a:srgbClr val="000000"/>
                </a:solidFill>
                <a:latin typeface="隶书" panose="02010509060101010101" pitchFamily="49" charset="-122"/>
              </a:rPr>
              <a:t>清洗 </a:t>
            </a:r>
            <a:r>
              <a:rPr lang="en-US" altLang="zh-CN" b="1" i="0">
                <a:solidFill>
                  <a:srgbClr val="000000"/>
                </a:solidFill>
                <a:latin typeface="隶书" panose="02010509060101010101" pitchFamily="49" charset="-122"/>
              </a:rPr>
              <a:t>=&gt;</a:t>
            </a:r>
            <a:r>
              <a:rPr lang="zh-CN" altLang="en-US" b="1" i="0">
                <a:solidFill>
                  <a:srgbClr val="000000"/>
                </a:solidFill>
                <a:latin typeface="隶书" panose="02010509060101010101" pitchFamily="49" charset="-122"/>
              </a:rPr>
              <a:t>翻板</a:t>
            </a:r>
            <a:r>
              <a:rPr lang="en-US" altLang="zh-CN" b="1" i="0">
                <a:solidFill>
                  <a:srgbClr val="000000"/>
                </a:solidFill>
                <a:latin typeface="隶书" panose="02010509060101010101" pitchFamily="49" charset="-122"/>
              </a:rPr>
              <a:t>=&gt;PCB</a:t>
            </a:r>
            <a:r>
              <a:rPr lang="zh-CN" altLang="en-US" b="1" i="0">
                <a:solidFill>
                  <a:srgbClr val="000000"/>
                </a:solidFill>
                <a:latin typeface="隶书" panose="02010509060101010101" pitchFamily="49" charset="-122"/>
              </a:rPr>
              <a:t>的</a:t>
            </a:r>
            <a:r>
              <a:rPr lang="en-US" altLang="zh-CN" b="1" i="0">
                <a:solidFill>
                  <a:srgbClr val="000000"/>
                </a:solidFill>
                <a:latin typeface="隶书" panose="02010509060101010101" pitchFamily="49" charset="-122"/>
              </a:rPr>
              <a:t>A</a:t>
            </a:r>
            <a:r>
              <a:rPr lang="zh-CN" altLang="en-US" b="1" i="0">
                <a:solidFill>
                  <a:srgbClr val="000000"/>
                </a:solidFill>
                <a:latin typeface="隶书" panose="02010509060101010101" pitchFamily="49" charset="-122"/>
              </a:rPr>
              <a:t>面丝印焊膏（点贴片胶）</a:t>
            </a:r>
            <a:r>
              <a:rPr lang="en-US" altLang="zh-CN" b="1" i="0">
                <a:solidFill>
                  <a:srgbClr val="000000"/>
                </a:solidFill>
                <a:latin typeface="隶书" panose="02010509060101010101" pitchFamily="49" charset="-122"/>
              </a:rPr>
              <a:t>=&gt;</a:t>
            </a:r>
            <a:r>
              <a:rPr lang="zh-CN" altLang="en-US" b="1" i="0">
                <a:solidFill>
                  <a:srgbClr val="000000"/>
                </a:solidFill>
                <a:latin typeface="隶书" panose="02010509060101010101" pitchFamily="49" charset="-122"/>
              </a:rPr>
              <a:t>贴片</a:t>
            </a:r>
            <a:r>
              <a:rPr lang="en-US" altLang="zh-CN" b="1" i="0">
                <a:solidFill>
                  <a:srgbClr val="000000"/>
                </a:solidFill>
                <a:latin typeface="隶书" panose="02010509060101010101" pitchFamily="49" charset="-122"/>
              </a:rPr>
              <a:t>=&gt;</a:t>
            </a:r>
            <a:r>
              <a:rPr lang="zh-CN" altLang="en-US" b="1" i="0">
                <a:solidFill>
                  <a:srgbClr val="000000"/>
                </a:solidFill>
                <a:latin typeface="隶书" panose="02010509060101010101" pitchFamily="49" charset="-122"/>
              </a:rPr>
              <a:t>烘干 </a:t>
            </a:r>
          </a:p>
          <a:p>
            <a:r>
              <a:rPr lang="zh-CN" altLang="en-US" b="1" i="0">
                <a:solidFill>
                  <a:srgbClr val="000000"/>
                </a:solidFill>
                <a:latin typeface="隶书" panose="02010509060101010101" pitchFamily="49" charset="-122"/>
              </a:rPr>
              <a:t>   </a:t>
            </a:r>
            <a:r>
              <a:rPr lang="en-US" altLang="zh-CN" b="1" i="0">
                <a:solidFill>
                  <a:srgbClr val="000000"/>
                </a:solidFill>
                <a:latin typeface="隶书" panose="02010509060101010101" pitchFamily="49" charset="-122"/>
              </a:rPr>
              <a:t>=&gt;</a:t>
            </a:r>
            <a:r>
              <a:rPr lang="zh-CN" altLang="en-US" b="1" i="0">
                <a:solidFill>
                  <a:srgbClr val="000000"/>
                </a:solidFill>
                <a:latin typeface="隶书" panose="02010509060101010101" pitchFamily="49" charset="-122"/>
              </a:rPr>
              <a:t>回流焊接（最好仅对</a:t>
            </a:r>
            <a:r>
              <a:rPr lang="en-US" altLang="zh-CN" b="1" i="0">
                <a:solidFill>
                  <a:srgbClr val="000000"/>
                </a:solidFill>
                <a:latin typeface="隶书" panose="02010509060101010101" pitchFamily="49" charset="-122"/>
              </a:rPr>
              <a:t>B</a:t>
            </a:r>
            <a:r>
              <a:rPr lang="zh-CN" altLang="en-US" b="1" i="0">
                <a:solidFill>
                  <a:srgbClr val="000000"/>
                </a:solidFill>
                <a:latin typeface="隶书" panose="02010509060101010101" pitchFamily="49" charset="-122"/>
              </a:rPr>
              <a:t>面 </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清洗 </a:t>
            </a:r>
            <a:r>
              <a:rPr lang="en-US" altLang="zh-CN" b="1" i="0">
                <a:solidFill>
                  <a:srgbClr val="000000"/>
                </a:solidFill>
                <a:latin typeface="隶书" panose="02010509060101010101" pitchFamily="49" charset="-122"/>
              </a:rPr>
              <a:t>=&gt;</a:t>
            </a:r>
            <a:r>
              <a:rPr lang="zh-CN" altLang="en-US" b="1" i="0">
                <a:solidFill>
                  <a:srgbClr val="000000"/>
                </a:solidFill>
                <a:latin typeface="隶书" panose="02010509060101010101" pitchFamily="49" charset="-122"/>
              </a:rPr>
              <a:t>检测 </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返修）</a:t>
            </a:r>
          </a:p>
          <a:p>
            <a:r>
              <a:rPr lang="zh-CN" altLang="en-US" b="1" i="0">
                <a:solidFill>
                  <a:srgbClr val="000000"/>
                </a:solidFill>
                <a:latin typeface="隶书" panose="02010509060101010101" pitchFamily="49" charset="-122"/>
              </a:rPr>
              <a:t>   此工艺适用于在</a:t>
            </a:r>
            <a:r>
              <a:rPr lang="en-US" altLang="zh-CN" b="1" i="0">
                <a:solidFill>
                  <a:srgbClr val="000000"/>
                </a:solidFill>
                <a:latin typeface="隶书" panose="02010509060101010101" pitchFamily="49" charset="-122"/>
              </a:rPr>
              <a:t>PCB</a:t>
            </a:r>
            <a:r>
              <a:rPr lang="zh-CN" altLang="en-US" b="1" i="0">
                <a:solidFill>
                  <a:srgbClr val="000000"/>
                </a:solidFill>
                <a:latin typeface="隶书" panose="02010509060101010101" pitchFamily="49" charset="-122"/>
              </a:rPr>
              <a:t>两面均贴装有</a:t>
            </a:r>
            <a:r>
              <a:rPr lang="en-US" altLang="zh-CN" b="1" i="0">
                <a:solidFill>
                  <a:srgbClr val="000000"/>
                </a:solidFill>
                <a:latin typeface="隶书" panose="02010509060101010101" pitchFamily="49" charset="-122"/>
              </a:rPr>
              <a:t>PLCC</a:t>
            </a:r>
            <a:r>
              <a:rPr lang="zh-CN" altLang="en-US" b="1" i="0">
                <a:solidFill>
                  <a:srgbClr val="000000"/>
                </a:solidFill>
                <a:latin typeface="隶书" panose="02010509060101010101" pitchFamily="49" charset="-122"/>
              </a:rPr>
              <a:t>等较大的</a:t>
            </a:r>
            <a:r>
              <a:rPr lang="en-US" altLang="zh-CN" b="1" i="0">
                <a:solidFill>
                  <a:srgbClr val="000000"/>
                </a:solidFill>
                <a:latin typeface="隶书" panose="02010509060101010101" pitchFamily="49" charset="-122"/>
              </a:rPr>
              <a:t>SMD</a:t>
            </a:r>
            <a:r>
              <a:rPr lang="zh-CN" altLang="en-US" b="1" i="0">
                <a:solidFill>
                  <a:srgbClr val="000000"/>
                </a:solidFill>
                <a:latin typeface="隶书" panose="02010509060101010101" pitchFamily="49" charset="-122"/>
              </a:rPr>
              <a:t>时采用。 </a:t>
            </a:r>
            <a:br>
              <a:rPr lang="zh-CN" altLang="en-US" b="1" i="0">
                <a:solidFill>
                  <a:srgbClr val="000000"/>
                </a:solidFill>
                <a:latin typeface="隶书" panose="02010509060101010101" pitchFamily="49" charset="-122"/>
              </a:rPr>
            </a:br>
            <a:r>
              <a:rPr lang="zh-CN" altLang="en-US" b="1" i="0">
                <a:solidFill>
                  <a:srgbClr val="000000"/>
                </a:solidFill>
                <a:latin typeface="隶书" panose="02010509060101010101" pitchFamily="49" charset="-122"/>
              </a:rPr>
              <a:t/>
            </a:r>
            <a:br>
              <a:rPr lang="zh-CN" altLang="en-US" b="1" i="0">
                <a:solidFill>
                  <a:srgbClr val="000000"/>
                </a:solidFill>
                <a:latin typeface="隶书" panose="02010509060101010101" pitchFamily="49" charset="-122"/>
              </a:rPr>
            </a:br>
            <a:endParaRPr lang="zh-CN" altLang="en-US" b="1" i="0">
              <a:solidFill>
                <a:srgbClr val="000000"/>
              </a:solidFill>
              <a:latin typeface="隶书" panose="02010509060101010101" pitchFamily="49"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21442" y="257016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87"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89"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0"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991" name="Text Box 7"/>
          <p:cNvSpPr txBox="1">
            <a:spLocks noChangeArrowheads="1"/>
          </p:cNvSpPr>
          <p:nvPr/>
        </p:nvSpPr>
        <p:spPr bwMode="auto">
          <a:xfrm>
            <a:off x="76200" y="52388"/>
            <a:ext cx="24320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effectLst>
                  <a:outerShdw blurRad="38100" dist="38100" dir="2700000" algn="tl">
                    <a:srgbClr val="C0C0C0"/>
                  </a:outerShdw>
                </a:effectLst>
                <a:latin typeface="隶书" panose="02010509060101010101" pitchFamily="49" charset="-122"/>
              </a:rPr>
              <a:t>SMT</a:t>
            </a:r>
            <a:r>
              <a:rPr lang="zh-CN" altLang="en-US" sz="3200" b="1">
                <a:effectLst>
                  <a:outerShdw blurRad="38100" dist="38100" dir="2700000" algn="tl">
                    <a:srgbClr val="C0C0C0"/>
                  </a:outerShdw>
                </a:effectLst>
                <a:latin typeface="隶书" panose="02010509060101010101" pitchFamily="49" charset="-122"/>
              </a:rPr>
              <a:t>工艺流程</a:t>
            </a:r>
          </a:p>
        </p:txBody>
      </p:sp>
      <p:grpSp>
        <p:nvGrpSpPr>
          <p:cNvPr id="170139" name="Group 155"/>
          <p:cNvGrpSpPr>
            <a:grpSpLocks/>
          </p:cNvGrpSpPr>
          <p:nvPr/>
        </p:nvGrpSpPr>
        <p:grpSpPr bwMode="auto">
          <a:xfrm>
            <a:off x="152400" y="4114800"/>
            <a:ext cx="7331075" cy="1509713"/>
            <a:chOff x="96" y="2592"/>
            <a:chExt cx="4618" cy="951"/>
          </a:xfrm>
        </p:grpSpPr>
        <p:grpSp>
          <p:nvGrpSpPr>
            <p:cNvPr id="170054" name="Group 70"/>
            <p:cNvGrpSpPr>
              <a:grpSpLocks/>
            </p:cNvGrpSpPr>
            <p:nvPr/>
          </p:nvGrpSpPr>
          <p:grpSpPr bwMode="auto">
            <a:xfrm>
              <a:off x="96" y="2707"/>
              <a:ext cx="634" cy="144"/>
              <a:chOff x="0" y="2899"/>
              <a:chExt cx="634" cy="144"/>
            </a:xfrm>
          </p:grpSpPr>
          <p:sp>
            <p:nvSpPr>
              <p:cNvPr id="170055" name="Rectangle 71"/>
              <p:cNvSpPr>
                <a:spLocks noChangeArrowheads="1"/>
              </p:cNvSpPr>
              <p:nvPr/>
            </p:nvSpPr>
            <p:spPr bwMode="auto">
              <a:xfrm>
                <a:off x="0" y="2947"/>
                <a:ext cx="634"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56" name="Freeform 72"/>
              <p:cNvSpPr>
                <a:spLocks/>
              </p:cNvSpPr>
              <p:nvPr/>
            </p:nvSpPr>
            <p:spPr bwMode="auto">
              <a:xfrm>
                <a:off x="144" y="2899"/>
                <a:ext cx="67" cy="48"/>
              </a:xfrm>
              <a:custGeom>
                <a:avLst/>
                <a:gdLst>
                  <a:gd name="T0" fmla="*/ 0 w 96"/>
                  <a:gd name="T1" fmla="*/ 48 h 48"/>
                  <a:gd name="T2" fmla="*/ 48 w 96"/>
                  <a:gd name="T3" fmla="*/ 0 h 48"/>
                  <a:gd name="T4" fmla="*/ 96 w 96"/>
                  <a:gd name="T5" fmla="*/ 48 h 48"/>
                </a:gdLst>
                <a:ahLst/>
                <a:cxnLst>
                  <a:cxn ang="0">
                    <a:pos x="T0" y="T1"/>
                  </a:cxn>
                  <a:cxn ang="0">
                    <a:pos x="T2" y="T3"/>
                  </a:cxn>
                  <a:cxn ang="0">
                    <a:pos x="T4" y="T5"/>
                  </a:cxn>
                </a:cxnLst>
                <a:rect l="0" t="0" r="r" b="b"/>
                <a:pathLst>
                  <a:path w="96" h="48">
                    <a:moveTo>
                      <a:pt x="0" y="48"/>
                    </a:moveTo>
                    <a:cubicBezTo>
                      <a:pt x="16" y="24"/>
                      <a:pt x="32" y="0"/>
                      <a:pt x="48" y="0"/>
                    </a:cubicBezTo>
                    <a:cubicBezTo>
                      <a:pt x="64" y="0"/>
                      <a:pt x="96" y="8"/>
                      <a:pt x="96" y="48"/>
                    </a:cubicBezTo>
                  </a:path>
                </a:pathLst>
              </a:custGeom>
              <a:solidFill>
                <a:srgbClr val="B2B2B2"/>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70057" name="AutoShape 73"/>
            <p:cNvSpPr>
              <a:spLocks noChangeArrowheads="1"/>
            </p:cNvSpPr>
            <p:nvPr/>
          </p:nvSpPr>
          <p:spPr bwMode="auto">
            <a:xfrm>
              <a:off x="764" y="2794"/>
              <a:ext cx="100" cy="57"/>
            </a:xfrm>
            <a:prstGeom prst="rightArrow">
              <a:avLst>
                <a:gd name="adj1" fmla="val 50000"/>
                <a:gd name="adj2" fmla="val 4386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58" name="Text Box 74"/>
            <p:cNvSpPr txBox="1">
              <a:spLocks noChangeArrowheads="1"/>
            </p:cNvSpPr>
            <p:nvPr/>
          </p:nvSpPr>
          <p:spPr bwMode="auto">
            <a:xfrm>
              <a:off x="96" y="2851"/>
              <a:ext cx="6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400" i="0">
                  <a:ea typeface="宋体" panose="02010600030101010101" pitchFamily="2" charset="-122"/>
                </a:rPr>
                <a:t>印刷锡膏</a:t>
              </a:r>
            </a:p>
          </p:txBody>
        </p:sp>
        <p:grpSp>
          <p:nvGrpSpPr>
            <p:cNvPr id="170059" name="Group 75"/>
            <p:cNvGrpSpPr>
              <a:grpSpLocks/>
            </p:cNvGrpSpPr>
            <p:nvPr/>
          </p:nvGrpSpPr>
          <p:grpSpPr bwMode="auto">
            <a:xfrm>
              <a:off x="897" y="2659"/>
              <a:ext cx="635" cy="192"/>
              <a:chOff x="801" y="2851"/>
              <a:chExt cx="635" cy="192"/>
            </a:xfrm>
          </p:grpSpPr>
          <p:sp>
            <p:nvSpPr>
              <p:cNvPr id="170060" name="Rectangle 76"/>
              <p:cNvSpPr>
                <a:spLocks noChangeArrowheads="1"/>
              </p:cNvSpPr>
              <p:nvPr/>
            </p:nvSpPr>
            <p:spPr bwMode="auto">
              <a:xfrm>
                <a:off x="801" y="2947"/>
                <a:ext cx="635"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61" name="Freeform 77"/>
              <p:cNvSpPr>
                <a:spLocks/>
              </p:cNvSpPr>
              <p:nvPr/>
            </p:nvSpPr>
            <p:spPr bwMode="auto">
              <a:xfrm>
                <a:off x="945" y="2899"/>
                <a:ext cx="67" cy="48"/>
              </a:xfrm>
              <a:custGeom>
                <a:avLst/>
                <a:gdLst>
                  <a:gd name="T0" fmla="*/ 0 w 96"/>
                  <a:gd name="T1" fmla="*/ 48 h 48"/>
                  <a:gd name="T2" fmla="*/ 48 w 96"/>
                  <a:gd name="T3" fmla="*/ 0 h 48"/>
                  <a:gd name="T4" fmla="*/ 96 w 96"/>
                  <a:gd name="T5" fmla="*/ 48 h 48"/>
                </a:gdLst>
                <a:ahLst/>
                <a:cxnLst>
                  <a:cxn ang="0">
                    <a:pos x="T0" y="T1"/>
                  </a:cxn>
                  <a:cxn ang="0">
                    <a:pos x="T2" y="T3"/>
                  </a:cxn>
                  <a:cxn ang="0">
                    <a:pos x="T4" y="T5"/>
                  </a:cxn>
                </a:cxnLst>
                <a:rect l="0" t="0" r="r" b="b"/>
                <a:pathLst>
                  <a:path w="96" h="48">
                    <a:moveTo>
                      <a:pt x="0" y="48"/>
                    </a:moveTo>
                    <a:cubicBezTo>
                      <a:pt x="16" y="24"/>
                      <a:pt x="32" y="0"/>
                      <a:pt x="48" y="0"/>
                    </a:cubicBezTo>
                    <a:cubicBezTo>
                      <a:pt x="64" y="0"/>
                      <a:pt x="96" y="8"/>
                      <a:pt x="96" y="48"/>
                    </a:cubicBezTo>
                  </a:path>
                </a:pathLst>
              </a:custGeom>
              <a:solidFill>
                <a:srgbClr val="B2B2B2"/>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62" name="Rectangle 78"/>
              <p:cNvSpPr>
                <a:spLocks noChangeArrowheads="1"/>
              </p:cNvSpPr>
              <p:nvPr/>
            </p:nvSpPr>
            <p:spPr bwMode="auto">
              <a:xfrm>
                <a:off x="912" y="2851"/>
                <a:ext cx="134"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0063" name="AutoShape 79"/>
            <p:cNvSpPr>
              <a:spLocks noChangeArrowheads="1"/>
            </p:cNvSpPr>
            <p:nvPr/>
          </p:nvSpPr>
          <p:spPr bwMode="auto">
            <a:xfrm>
              <a:off x="1565" y="2784"/>
              <a:ext cx="100" cy="57"/>
            </a:xfrm>
            <a:prstGeom prst="rightArrow">
              <a:avLst>
                <a:gd name="adj1" fmla="val 50000"/>
                <a:gd name="adj2" fmla="val 4386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0064" name="Group 80"/>
            <p:cNvGrpSpPr>
              <a:grpSpLocks/>
            </p:cNvGrpSpPr>
            <p:nvPr/>
          </p:nvGrpSpPr>
          <p:grpSpPr bwMode="auto">
            <a:xfrm>
              <a:off x="1699" y="2671"/>
              <a:ext cx="634" cy="180"/>
              <a:chOff x="1603" y="2863"/>
              <a:chExt cx="634" cy="180"/>
            </a:xfrm>
          </p:grpSpPr>
          <p:sp>
            <p:nvSpPr>
              <p:cNvPr id="170065" name="Rectangle 81"/>
              <p:cNvSpPr>
                <a:spLocks noChangeArrowheads="1"/>
              </p:cNvSpPr>
              <p:nvPr/>
            </p:nvSpPr>
            <p:spPr bwMode="auto">
              <a:xfrm>
                <a:off x="1603" y="2947"/>
                <a:ext cx="634"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66" name="Rectangle 82"/>
              <p:cNvSpPr>
                <a:spLocks noChangeArrowheads="1"/>
              </p:cNvSpPr>
              <p:nvPr/>
            </p:nvSpPr>
            <p:spPr bwMode="auto">
              <a:xfrm>
                <a:off x="1761" y="2922"/>
                <a:ext cx="67"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67" name="Rectangle 83"/>
              <p:cNvSpPr>
                <a:spLocks noChangeArrowheads="1"/>
              </p:cNvSpPr>
              <p:nvPr/>
            </p:nvSpPr>
            <p:spPr bwMode="auto">
              <a:xfrm>
                <a:off x="1728" y="2863"/>
                <a:ext cx="133"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0068" name="Text Box 84"/>
            <p:cNvSpPr txBox="1">
              <a:spLocks noChangeArrowheads="1"/>
            </p:cNvSpPr>
            <p:nvPr/>
          </p:nvSpPr>
          <p:spPr bwMode="auto">
            <a:xfrm>
              <a:off x="1344" y="2592"/>
              <a:ext cx="5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红外加热</a:t>
              </a:r>
            </a:p>
          </p:txBody>
        </p:sp>
        <p:sp>
          <p:nvSpPr>
            <p:cNvPr id="170069" name="AutoShape 85"/>
            <p:cNvSpPr>
              <a:spLocks noChangeArrowheads="1"/>
            </p:cNvSpPr>
            <p:nvPr/>
          </p:nvSpPr>
          <p:spPr bwMode="auto">
            <a:xfrm>
              <a:off x="2367" y="2784"/>
              <a:ext cx="100" cy="57"/>
            </a:xfrm>
            <a:prstGeom prst="rightArrow">
              <a:avLst>
                <a:gd name="adj1" fmla="val 50000"/>
                <a:gd name="adj2" fmla="val 4386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0070" name="Group 86"/>
            <p:cNvGrpSpPr>
              <a:grpSpLocks/>
            </p:cNvGrpSpPr>
            <p:nvPr/>
          </p:nvGrpSpPr>
          <p:grpSpPr bwMode="auto">
            <a:xfrm>
              <a:off x="2500" y="2748"/>
              <a:ext cx="635" cy="180"/>
              <a:chOff x="2404" y="2940"/>
              <a:chExt cx="635" cy="180"/>
            </a:xfrm>
          </p:grpSpPr>
          <p:sp>
            <p:nvSpPr>
              <p:cNvPr id="170071" name="Rectangle 87"/>
              <p:cNvSpPr>
                <a:spLocks noChangeArrowheads="1"/>
              </p:cNvSpPr>
              <p:nvPr/>
            </p:nvSpPr>
            <p:spPr bwMode="auto">
              <a:xfrm flipV="1">
                <a:off x="2404" y="2940"/>
                <a:ext cx="635"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72" name="Rectangle 88"/>
              <p:cNvSpPr>
                <a:spLocks noChangeArrowheads="1"/>
              </p:cNvSpPr>
              <p:nvPr/>
            </p:nvSpPr>
            <p:spPr bwMode="auto">
              <a:xfrm flipV="1">
                <a:off x="2529" y="3036"/>
                <a:ext cx="67"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73" name="Rectangle 89"/>
              <p:cNvSpPr>
                <a:spLocks noChangeArrowheads="1"/>
              </p:cNvSpPr>
              <p:nvPr/>
            </p:nvSpPr>
            <p:spPr bwMode="auto">
              <a:xfrm flipV="1">
                <a:off x="2496" y="3063"/>
                <a:ext cx="134"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0074" name="Text Box 90"/>
            <p:cNvSpPr txBox="1">
              <a:spLocks noChangeArrowheads="1"/>
            </p:cNvSpPr>
            <p:nvPr/>
          </p:nvSpPr>
          <p:spPr bwMode="auto">
            <a:xfrm>
              <a:off x="864" y="2851"/>
              <a:ext cx="71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贴装元件</a:t>
              </a:r>
            </a:p>
          </p:txBody>
        </p:sp>
        <p:sp>
          <p:nvSpPr>
            <p:cNvPr id="170075" name="Text Box 91"/>
            <p:cNvSpPr txBox="1">
              <a:spLocks noChangeArrowheads="1"/>
            </p:cNvSpPr>
            <p:nvPr/>
          </p:nvSpPr>
          <p:spPr bwMode="auto">
            <a:xfrm>
              <a:off x="1824" y="2851"/>
              <a:ext cx="46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再流焊</a:t>
              </a:r>
            </a:p>
          </p:txBody>
        </p:sp>
        <p:sp>
          <p:nvSpPr>
            <p:cNvPr id="170076" name="Text Box 92"/>
            <p:cNvSpPr txBox="1">
              <a:spLocks noChangeArrowheads="1"/>
            </p:cNvSpPr>
            <p:nvPr/>
          </p:nvSpPr>
          <p:spPr bwMode="auto">
            <a:xfrm>
              <a:off x="2640" y="2976"/>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翻转</a:t>
              </a:r>
            </a:p>
          </p:txBody>
        </p:sp>
        <p:sp>
          <p:nvSpPr>
            <p:cNvPr id="170077" name="AutoShape 93"/>
            <p:cNvSpPr>
              <a:spLocks noChangeArrowheads="1"/>
            </p:cNvSpPr>
            <p:nvPr/>
          </p:nvSpPr>
          <p:spPr bwMode="auto">
            <a:xfrm>
              <a:off x="3168" y="2784"/>
              <a:ext cx="100" cy="57"/>
            </a:xfrm>
            <a:prstGeom prst="rightArrow">
              <a:avLst>
                <a:gd name="adj1" fmla="val 50000"/>
                <a:gd name="adj2" fmla="val 4386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78" name="Text Box 94"/>
            <p:cNvSpPr txBox="1">
              <a:spLocks noChangeArrowheads="1"/>
            </p:cNvSpPr>
            <p:nvPr/>
          </p:nvSpPr>
          <p:spPr bwMode="auto">
            <a:xfrm>
              <a:off x="3345" y="2976"/>
              <a:ext cx="63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插通孔元件</a:t>
              </a:r>
            </a:p>
          </p:txBody>
        </p:sp>
        <p:sp>
          <p:nvSpPr>
            <p:cNvPr id="170079" name="AutoShape 95"/>
            <p:cNvSpPr>
              <a:spLocks noChangeArrowheads="1"/>
            </p:cNvSpPr>
            <p:nvPr/>
          </p:nvSpPr>
          <p:spPr bwMode="auto">
            <a:xfrm>
              <a:off x="3961" y="2784"/>
              <a:ext cx="100" cy="57"/>
            </a:xfrm>
            <a:prstGeom prst="rightArrow">
              <a:avLst>
                <a:gd name="adj1" fmla="val 50000"/>
                <a:gd name="adj2" fmla="val 4386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0080" name="Group 96"/>
            <p:cNvGrpSpPr>
              <a:grpSpLocks/>
            </p:cNvGrpSpPr>
            <p:nvPr/>
          </p:nvGrpSpPr>
          <p:grpSpPr bwMode="auto">
            <a:xfrm>
              <a:off x="4509" y="2848"/>
              <a:ext cx="51" cy="32"/>
              <a:chOff x="4397" y="3040"/>
              <a:chExt cx="51" cy="32"/>
            </a:xfrm>
          </p:grpSpPr>
          <p:sp>
            <p:nvSpPr>
              <p:cNvPr id="170081" name="Freeform 97"/>
              <p:cNvSpPr>
                <a:spLocks/>
              </p:cNvSpPr>
              <p:nvPr/>
            </p:nvSpPr>
            <p:spPr bwMode="auto">
              <a:xfrm>
                <a:off x="4397" y="3040"/>
                <a:ext cx="32" cy="32"/>
              </a:xfrm>
              <a:custGeom>
                <a:avLst/>
                <a:gdLst>
                  <a:gd name="T0" fmla="*/ 0 w 48"/>
                  <a:gd name="T1" fmla="*/ 0 h 32"/>
                  <a:gd name="T2" fmla="*/ 48 w 48"/>
                  <a:gd name="T3" fmla="*/ 32 h 32"/>
                </a:gdLst>
                <a:ahLst/>
                <a:cxnLst>
                  <a:cxn ang="0">
                    <a:pos x="T0" y="T1"/>
                  </a:cxn>
                  <a:cxn ang="0">
                    <a:pos x="T2" y="T3"/>
                  </a:cxn>
                </a:cxnLst>
                <a:rect l="0" t="0" r="r" b="b"/>
                <a:pathLst>
                  <a:path w="48" h="32">
                    <a:moveTo>
                      <a:pt x="0" y="0"/>
                    </a:moveTo>
                    <a:cubicBezTo>
                      <a:pt x="16" y="5"/>
                      <a:pt x="48" y="10"/>
                      <a:pt x="48" y="32"/>
                    </a:cubicBezTo>
                  </a:path>
                </a:pathLst>
              </a:custGeom>
              <a:noFill/>
              <a:ln w="25400" cap="flat" cmpd="sng">
                <a:solidFill>
                  <a:srgbClr val="B2B2B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2" name="Freeform 98"/>
              <p:cNvSpPr>
                <a:spLocks/>
              </p:cNvSpPr>
              <p:nvPr/>
            </p:nvSpPr>
            <p:spPr bwMode="auto">
              <a:xfrm flipV="1">
                <a:off x="4416" y="3040"/>
                <a:ext cx="32" cy="32"/>
              </a:xfrm>
              <a:custGeom>
                <a:avLst/>
                <a:gdLst>
                  <a:gd name="T0" fmla="*/ 0 w 48"/>
                  <a:gd name="T1" fmla="*/ 0 h 32"/>
                  <a:gd name="T2" fmla="*/ 48 w 48"/>
                  <a:gd name="T3" fmla="*/ 32 h 32"/>
                </a:gdLst>
                <a:ahLst/>
                <a:cxnLst>
                  <a:cxn ang="0">
                    <a:pos x="T0" y="T1"/>
                  </a:cxn>
                  <a:cxn ang="0">
                    <a:pos x="T2" y="T3"/>
                  </a:cxn>
                </a:cxnLst>
                <a:rect l="0" t="0" r="r" b="b"/>
                <a:pathLst>
                  <a:path w="48" h="32">
                    <a:moveTo>
                      <a:pt x="0" y="0"/>
                    </a:moveTo>
                    <a:cubicBezTo>
                      <a:pt x="16" y="5"/>
                      <a:pt x="48" y="10"/>
                      <a:pt x="48" y="32"/>
                    </a:cubicBezTo>
                  </a:path>
                </a:pathLst>
              </a:custGeom>
              <a:noFill/>
              <a:ln w="25400" cap="flat" cmpd="sng">
                <a:solidFill>
                  <a:srgbClr val="B2B2B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0083" name="Group 99"/>
            <p:cNvGrpSpPr>
              <a:grpSpLocks/>
            </p:cNvGrpSpPr>
            <p:nvPr/>
          </p:nvGrpSpPr>
          <p:grpSpPr bwMode="auto">
            <a:xfrm>
              <a:off x="4627" y="2845"/>
              <a:ext cx="51" cy="32"/>
              <a:chOff x="4397" y="3040"/>
              <a:chExt cx="51" cy="32"/>
            </a:xfrm>
          </p:grpSpPr>
          <p:sp>
            <p:nvSpPr>
              <p:cNvPr id="170084" name="Freeform 100"/>
              <p:cNvSpPr>
                <a:spLocks/>
              </p:cNvSpPr>
              <p:nvPr/>
            </p:nvSpPr>
            <p:spPr bwMode="auto">
              <a:xfrm>
                <a:off x="4397" y="3040"/>
                <a:ext cx="32" cy="32"/>
              </a:xfrm>
              <a:custGeom>
                <a:avLst/>
                <a:gdLst>
                  <a:gd name="T0" fmla="*/ 0 w 48"/>
                  <a:gd name="T1" fmla="*/ 0 h 32"/>
                  <a:gd name="T2" fmla="*/ 48 w 48"/>
                  <a:gd name="T3" fmla="*/ 32 h 32"/>
                </a:gdLst>
                <a:ahLst/>
                <a:cxnLst>
                  <a:cxn ang="0">
                    <a:pos x="T0" y="T1"/>
                  </a:cxn>
                  <a:cxn ang="0">
                    <a:pos x="T2" y="T3"/>
                  </a:cxn>
                </a:cxnLst>
                <a:rect l="0" t="0" r="r" b="b"/>
                <a:pathLst>
                  <a:path w="48" h="32">
                    <a:moveTo>
                      <a:pt x="0" y="0"/>
                    </a:moveTo>
                    <a:cubicBezTo>
                      <a:pt x="16" y="5"/>
                      <a:pt x="48" y="10"/>
                      <a:pt x="48" y="32"/>
                    </a:cubicBezTo>
                  </a:path>
                </a:pathLst>
              </a:custGeom>
              <a:noFill/>
              <a:ln w="25400" cap="flat" cmpd="sng">
                <a:solidFill>
                  <a:srgbClr val="B2B2B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5" name="Freeform 101"/>
              <p:cNvSpPr>
                <a:spLocks/>
              </p:cNvSpPr>
              <p:nvPr/>
            </p:nvSpPr>
            <p:spPr bwMode="auto">
              <a:xfrm flipV="1">
                <a:off x="4416" y="3040"/>
                <a:ext cx="32" cy="32"/>
              </a:xfrm>
              <a:custGeom>
                <a:avLst/>
                <a:gdLst>
                  <a:gd name="T0" fmla="*/ 0 w 48"/>
                  <a:gd name="T1" fmla="*/ 0 h 32"/>
                  <a:gd name="T2" fmla="*/ 48 w 48"/>
                  <a:gd name="T3" fmla="*/ 32 h 32"/>
                </a:gdLst>
                <a:ahLst/>
                <a:cxnLst>
                  <a:cxn ang="0">
                    <a:pos x="T0" y="T1"/>
                  </a:cxn>
                  <a:cxn ang="0">
                    <a:pos x="T2" y="T3"/>
                  </a:cxn>
                </a:cxnLst>
                <a:rect l="0" t="0" r="r" b="b"/>
                <a:pathLst>
                  <a:path w="48" h="32">
                    <a:moveTo>
                      <a:pt x="0" y="0"/>
                    </a:moveTo>
                    <a:cubicBezTo>
                      <a:pt x="16" y="5"/>
                      <a:pt x="48" y="10"/>
                      <a:pt x="48" y="32"/>
                    </a:cubicBezTo>
                  </a:path>
                </a:pathLst>
              </a:custGeom>
              <a:noFill/>
              <a:ln w="25400" cap="flat" cmpd="sng">
                <a:solidFill>
                  <a:srgbClr val="B2B2B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0086" name="Group 102"/>
            <p:cNvGrpSpPr>
              <a:grpSpLocks/>
            </p:cNvGrpSpPr>
            <p:nvPr/>
          </p:nvGrpSpPr>
          <p:grpSpPr bwMode="auto">
            <a:xfrm>
              <a:off x="4108" y="2832"/>
              <a:ext cx="260" cy="96"/>
              <a:chOff x="4108" y="3024"/>
              <a:chExt cx="260" cy="96"/>
            </a:xfrm>
          </p:grpSpPr>
          <p:sp>
            <p:nvSpPr>
              <p:cNvPr id="170087" name="Freeform 103"/>
              <p:cNvSpPr>
                <a:spLocks/>
              </p:cNvSpPr>
              <p:nvPr/>
            </p:nvSpPr>
            <p:spPr bwMode="auto">
              <a:xfrm>
                <a:off x="4108" y="3024"/>
                <a:ext cx="68" cy="96"/>
              </a:xfrm>
              <a:custGeom>
                <a:avLst/>
                <a:gdLst>
                  <a:gd name="T0" fmla="*/ 0 w 48"/>
                  <a:gd name="T1" fmla="*/ 0 h 32"/>
                  <a:gd name="T2" fmla="*/ 48 w 48"/>
                  <a:gd name="T3" fmla="*/ 32 h 32"/>
                </a:gdLst>
                <a:ahLst/>
                <a:cxnLst>
                  <a:cxn ang="0">
                    <a:pos x="T0" y="T1"/>
                  </a:cxn>
                  <a:cxn ang="0">
                    <a:pos x="T2" y="T3"/>
                  </a:cxn>
                </a:cxnLst>
                <a:rect l="0" t="0" r="r" b="b"/>
                <a:pathLst>
                  <a:path w="48" h="32">
                    <a:moveTo>
                      <a:pt x="0" y="0"/>
                    </a:moveTo>
                    <a:cubicBezTo>
                      <a:pt x="16" y="5"/>
                      <a:pt x="48" y="10"/>
                      <a:pt x="48" y="32"/>
                    </a:cubicBezTo>
                  </a:path>
                </a:pathLst>
              </a:custGeom>
              <a:noFill/>
              <a:ln w="25400" cap="flat" cmpd="sng">
                <a:solidFill>
                  <a:srgbClr val="B2B2B2"/>
                </a:solidFill>
                <a:prstDash val="solid"/>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88" name="Freeform 104"/>
              <p:cNvSpPr>
                <a:spLocks/>
              </p:cNvSpPr>
              <p:nvPr/>
            </p:nvSpPr>
            <p:spPr bwMode="auto">
              <a:xfrm flipH="1">
                <a:off x="4303" y="3024"/>
                <a:ext cx="65" cy="96"/>
              </a:xfrm>
              <a:custGeom>
                <a:avLst/>
                <a:gdLst>
                  <a:gd name="T0" fmla="*/ 0 w 48"/>
                  <a:gd name="T1" fmla="*/ 0 h 32"/>
                  <a:gd name="T2" fmla="*/ 48 w 48"/>
                  <a:gd name="T3" fmla="*/ 32 h 32"/>
                </a:gdLst>
                <a:ahLst/>
                <a:cxnLst>
                  <a:cxn ang="0">
                    <a:pos x="T0" y="T1"/>
                  </a:cxn>
                  <a:cxn ang="0">
                    <a:pos x="T2" y="T3"/>
                  </a:cxn>
                </a:cxnLst>
                <a:rect l="0" t="0" r="r" b="b"/>
                <a:pathLst>
                  <a:path w="48" h="32">
                    <a:moveTo>
                      <a:pt x="0" y="0"/>
                    </a:moveTo>
                    <a:cubicBezTo>
                      <a:pt x="16" y="5"/>
                      <a:pt x="48" y="10"/>
                      <a:pt x="48" y="32"/>
                    </a:cubicBezTo>
                  </a:path>
                </a:pathLst>
              </a:custGeom>
              <a:noFill/>
              <a:ln w="25400" cap="flat" cmpd="sng">
                <a:solidFill>
                  <a:srgbClr val="B2B2B2"/>
                </a:solidFill>
                <a:prstDash val="solid"/>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70089" name="Group 105"/>
              <p:cNvGrpSpPr>
                <a:grpSpLocks/>
              </p:cNvGrpSpPr>
              <p:nvPr/>
            </p:nvGrpSpPr>
            <p:grpSpPr bwMode="auto">
              <a:xfrm>
                <a:off x="4176" y="3036"/>
                <a:ext cx="133" cy="84"/>
                <a:chOff x="4218" y="3036"/>
                <a:chExt cx="133" cy="84"/>
              </a:xfrm>
            </p:grpSpPr>
            <p:sp>
              <p:nvSpPr>
                <p:cNvPr id="170090" name="Rectangle 106"/>
                <p:cNvSpPr>
                  <a:spLocks noChangeArrowheads="1"/>
                </p:cNvSpPr>
                <p:nvPr/>
              </p:nvSpPr>
              <p:spPr bwMode="auto">
                <a:xfrm flipV="1">
                  <a:off x="4251" y="3036"/>
                  <a:ext cx="67"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91" name="Rectangle 107"/>
                <p:cNvSpPr>
                  <a:spLocks noChangeArrowheads="1"/>
                </p:cNvSpPr>
                <p:nvPr/>
              </p:nvSpPr>
              <p:spPr bwMode="auto">
                <a:xfrm flipV="1">
                  <a:off x="4218" y="3063"/>
                  <a:ext cx="133"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70092" name="Group 108"/>
            <p:cNvGrpSpPr>
              <a:grpSpLocks/>
            </p:cNvGrpSpPr>
            <p:nvPr/>
          </p:nvGrpSpPr>
          <p:grpSpPr bwMode="auto">
            <a:xfrm>
              <a:off x="4522" y="2607"/>
              <a:ext cx="144" cy="288"/>
              <a:chOff x="4426" y="2799"/>
              <a:chExt cx="144" cy="288"/>
            </a:xfrm>
          </p:grpSpPr>
          <p:sp>
            <p:nvSpPr>
              <p:cNvPr id="170093" name="Rectangle 109"/>
              <p:cNvSpPr>
                <a:spLocks noChangeArrowheads="1"/>
              </p:cNvSpPr>
              <p:nvPr/>
            </p:nvSpPr>
            <p:spPr bwMode="auto">
              <a:xfrm>
                <a:off x="4426" y="2799"/>
                <a:ext cx="144" cy="96"/>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94" name="Line 110"/>
              <p:cNvSpPr>
                <a:spLocks noChangeShapeType="1"/>
              </p:cNvSpPr>
              <p:nvPr/>
            </p:nvSpPr>
            <p:spPr bwMode="auto">
              <a:xfrm>
                <a:off x="4438" y="2895"/>
                <a:ext cx="0" cy="19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95" name="Line 111"/>
              <p:cNvSpPr>
                <a:spLocks noChangeShapeType="1"/>
              </p:cNvSpPr>
              <p:nvPr/>
            </p:nvSpPr>
            <p:spPr bwMode="auto">
              <a:xfrm>
                <a:off x="4560" y="2895"/>
                <a:ext cx="0" cy="19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70096" name="Rectangle 112"/>
            <p:cNvSpPr>
              <a:spLocks noChangeArrowheads="1"/>
            </p:cNvSpPr>
            <p:nvPr/>
          </p:nvSpPr>
          <p:spPr bwMode="auto">
            <a:xfrm flipV="1">
              <a:off x="4080" y="2748"/>
              <a:ext cx="634"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0097" name="Group 113"/>
            <p:cNvGrpSpPr>
              <a:grpSpLocks/>
            </p:cNvGrpSpPr>
            <p:nvPr/>
          </p:nvGrpSpPr>
          <p:grpSpPr bwMode="auto">
            <a:xfrm>
              <a:off x="4080" y="2965"/>
              <a:ext cx="288" cy="347"/>
              <a:chOff x="3984" y="3157"/>
              <a:chExt cx="288" cy="347"/>
            </a:xfrm>
          </p:grpSpPr>
          <p:sp>
            <p:nvSpPr>
              <p:cNvPr id="170098" name="Freeform 114"/>
              <p:cNvSpPr>
                <a:spLocks/>
              </p:cNvSpPr>
              <p:nvPr/>
            </p:nvSpPr>
            <p:spPr bwMode="auto">
              <a:xfrm>
                <a:off x="3984" y="3264"/>
                <a:ext cx="288" cy="240"/>
              </a:xfrm>
              <a:custGeom>
                <a:avLst/>
                <a:gdLst>
                  <a:gd name="T0" fmla="*/ 48 w 288"/>
                  <a:gd name="T1" fmla="*/ 0 h 240"/>
                  <a:gd name="T2" fmla="*/ 0 w 288"/>
                  <a:gd name="T3" fmla="*/ 0 h 240"/>
                  <a:gd name="T4" fmla="*/ 0 w 288"/>
                  <a:gd name="T5" fmla="*/ 192 h 240"/>
                  <a:gd name="T6" fmla="*/ 48 w 288"/>
                  <a:gd name="T7" fmla="*/ 240 h 240"/>
                  <a:gd name="T8" fmla="*/ 240 w 288"/>
                  <a:gd name="T9" fmla="*/ 240 h 240"/>
                  <a:gd name="T10" fmla="*/ 288 w 288"/>
                  <a:gd name="T11" fmla="*/ 192 h 240"/>
                  <a:gd name="T12" fmla="*/ 288 w 288"/>
                  <a:gd name="T13" fmla="*/ 0 h 240"/>
                  <a:gd name="T14" fmla="*/ 240 w 288"/>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40">
                    <a:moveTo>
                      <a:pt x="48" y="0"/>
                    </a:moveTo>
                    <a:lnTo>
                      <a:pt x="0" y="0"/>
                    </a:lnTo>
                    <a:lnTo>
                      <a:pt x="0" y="192"/>
                    </a:lnTo>
                    <a:lnTo>
                      <a:pt x="48" y="240"/>
                    </a:lnTo>
                    <a:lnTo>
                      <a:pt x="240" y="240"/>
                    </a:lnTo>
                    <a:lnTo>
                      <a:pt x="288" y="192"/>
                    </a:lnTo>
                    <a:lnTo>
                      <a:pt x="288" y="0"/>
                    </a:lnTo>
                    <a:lnTo>
                      <a:pt x="240" y="0"/>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099" name="AutoShape 115"/>
              <p:cNvSpPr>
                <a:spLocks noChangeArrowheads="1"/>
              </p:cNvSpPr>
              <p:nvPr/>
            </p:nvSpPr>
            <p:spPr bwMode="auto">
              <a:xfrm>
                <a:off x="4080" y="3360"/>
                <a:ext cx="96" cy="96"/>
              </a:xfrm>
              <a:prstGeom prst="sun">
                <a:avLst>
                  <a:gd name="adj" fmla="val 25000"/>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100" name="Line 116"/>
              <p:cNvSpPr>
                <a:spLocks noChangeShapeType="1"/>
              </p:cNvSpPr>
              <p:nvPr/>
            </p:nvSpPr>
            <p:spPr bwMode="auto">
              <a:xfrm rot="600000" flipV="1">
                <a:off x="4080" y="3264"/>
                <a:ext cx="0" cy="96"/>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101" name="Line 117"/>
              <p:cNvSpPr>
                <a:spLocks noChangeShapeType="1"/>
              </p:cNvSpPr>
              <p:nvPr/>
            </p:nvSpPr>
            <p:spPr bwMode="auto">
              <a:xfrm>
                <a:off x="4128" y="3264"/>
                <a:ext cx="48" cy="96"/>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102" name="Arc 118"/>
              <p:cNvSpPr>
                <a:spLocks/>
              </p:cNvSpPr>
              <p:nvPr/>
            </p:nvSpPr>
            <p:spPr bwMode="auto">
              <a:xfrm rot="8280000">
                <a:off x="4053" y="3157"/>
                <a:ext cx="159" cy="170"/>
              </a:xfrm>
              <a:custGeom>
                <a:avLst/>
                <a:gdLst>
                  <a:gd name="G0" fmla="+- 21600 0 0"/>
                  <a:gd name="G1" fmla="+- 20256 0 0"/>
                  <a:gd name="G2" fmla="+- 21600 0 0"/>
                  <a:gd name="T0" fmla="*/ 40783 w 40783"/>
                  <a:gd name="T1" fmla="*/ 30184 h 41856"/>
                  <a:gd name="T2" fmla="*/ 14099 w 40783"/>
                  <a:gd name="T3" fmla="*/ 0 h 41856"/>
                  <a:gd name="T4" fmla="*/ 21600 w 40783"/>
                  <a:gd name="T5" fmla="*/ 20256 h 41856"/>
                </a:gdLst>
                <a:ahLst/>
                <a:cxnLst>
                  <a:cxn ang="0">
                    <a:pos x="T0" y="T1"/>
                  </a:cxn>
                  <a:cxn ang="0">
                    <a:pos x="T2" y="T3"/>
                  </a:cxn>
                  <a:cxn ang="0">
                    <a:pos x="T4" y="T5"/>
                  </a:cxn>
                </a:cxnLst>
                <a:rect l="0" t="0" r="r" b="b"/>
                <a:pathLst>
                  <a:path w="40783" h="41856" fill="none" extrusionOk="0">
                    <a:moveTo>
                      <a:pt x="40783" y="30184"/>
                    </a:moveTo>
                    <a:cubicBezTo>
                      <a:pt x="37072" y="37353"/>
                      <a:pt x="29673" y="41855"/>
                      <a:pt x="21600" y="41855"/>
                    </a:cubicBezTo>
                    <a:cubicBezTo>
                      <a:pt x="9670" y="41856"/>
                      <a:pt x="0" y="32185"/>
                      <a:pt x="0" y="20256"/>
                    </a:cubicBezTo>
                    <a:cubicBezTo>
                      <a:pt x="0" y="11219"/>
                      <a:pt x="5625" y="3138"/>
                      <a:pt x="14099" y="0"/>
                    </a:cubicBezTo>
                  </a:path>
                  <a:path w="40783" h="41856" stroke="0" extrusionOk="0">
                    <a:moveTo>
                      <a:pt x="40783" y="30184"/>
                    </a:moveTo>
                    <a:cubicBezTo>
                      <a:pt x="37072" y="37353"/>
                      <a:pt x="29673" y="41855"/>
                      <a:pt x="21600" y="41855"/>
                    </a:cubicBezTo>
                    <a:cubicBezTo>
                      <a:pt x="9670" y="41856"/>
                      <a:pt x="0" y="32185"/>
                      <a:pt x="0" y="20256"/>
                    </a:cubicBezTo>
                    <a:cubicBezTo>
                      <a:pt x="0" y="11219"/>
                      <a:pt x="5625" y="3138"/>
                      <a:pt x="14099" y="0"/>
                    </a:cubicBezTo>
                    <a:lnTo>
                      <a:pt x="21600" y="20256"/>
                    </a:lnTo>
                    <a:close/>
                  </a:path>
                </a:pathLst>
              </a:custGeom>
              <a:noFill/>
              <a:ln w="19050">
                <a:solidFill>
                  <a:srgbClr val="B2B2B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0103" name="Text Box 119"/>
            <p:cNvSpPr txBox="1">
              <a:spLocks noChangeArrowheads="1"/>
            </p:cNvSpPr>
            <p:nvPr/>
          </p:nvSpPr>
          <p:spPr bwMode="auto">
            <a:xfrm>
              <a:off x="4032" y="3312"/>
              <a:ext cx="43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i="0">
                  <a:latin typeface="Tahoma" panose="020B0604030504040204" pitchFamily="34" charset="0"/>
                  <a:ea typeface="宋体" panose="02010600030101010101" pitchFamily="2" charset="-122"/>
                </a:rPr>
                <a:t>波峰焊</a:t>
              </a:r>
            </a:p>
          </p:txBody>
        </p:sp>
        <p:sp>
          <p:nvSpPr>
            <p:cNvPr id="170128" name="Rectangle 144"/>
            <p:cNvSpPr>
              <a:spLocks noChangeArrowheads="1"/>
            </p:cNvSpPr>
            <p:nvPr/>
          </p:nvSpPr>
          <p:spPr bwMode="auto">
            <a:xfrm>
              <a:off x="1872" y="3216"/>
              <a:ext cx="21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i="0">
                  <a:latin typeface="Tahoma" panose="020B0604030504040204" pitchFamily="34" charset="0"/>
                  <a:ea typeface="宋体" panose="02010600030101010101" pitchFamily="2" charset="-122"/>
                </a:rPr>
                <a:t>贴片</a:t>
              </a:r>
              <a:r>
                <a:rPr lang="en-US" altLang="zh-CN" sz="1600" b="1" i="0">
                  <a:ea typeface="宋体" panose="02010600030101010101" pitchFamily="2" charset="-122"/>
                </a:rPr>
                <a:t>——</a:t>
              </a:r>
              <a:r>
                <a:rPr lang="zh-CN" altLang="en-US" sz="1600" b="1" i="0">
                  <a:latin typeface="Tahoma" panose="020B0604030504040204" pitchFamily="34" charset="0"/>
                  <a:ea typeface="宋体" panose="02010600030101010101" pitchFamily="2" charset="-122"/>
                </a:rPr>
                <a:t>波峰焊工艺</a:t>
              </a:r>
            </a:p>
            <a:p>
              <a:r>
                <a:rPr lang="zh-CN" altLang="en-US" sz="1200" i="0">
                  <a:latin typeface="Tahoma" panose="020B0604030504040204" pitchFamily="34" charset="0"/>
                  <a:ea typeface="宋体" panose="02010600030101010101" pitchFamily="2" charset="-122"/>
                </a:rPr>
                <a:t>价格低廉，但要求设备多，难以实现高密度组装</a:t>
              </a:r>
            </a:p>
          </p:txBody>
        </p:sp>
        <p:grpSp>
          <p:nvGrpSpPr>
            <p:cNvPr id="170129" name="Group 145"/>
            <p:cNvGrpSpPr>
              <a:grpSpLocks/>
            </p:cNvGrpSpPr>
            <p:nvPr/>
          </p:nvGrpSpPr>
          <p:grpSpPr bwMode="auto">
            <a:xfrm>
              <a:off x="3408" y="2844"/>
              <a:ext cx="133" cy="84"/>
              <a:chOff x="3440" y="3036"/>
              <a:chExt cx="133" cy="84"/>
            </a:xfrm>
          </p:grpSpPr>
          <p:sp>
            <p:nvSpPr>
              <p:cNvPr id="170130" name="Rectangle 146"/>
              <p:cNvSpPr>
                <a:spLocks noChangeArrowheads="1"/>
              </p:cNvSpPr>
              <p:nvPr/>
            </p:nvSpPr>
            <p:spPr bwMode="auto">
              <a:xfrm flipV="1">
                <a:off x="3473" y="3036"/>
                <a:ext cx="67" cy="25"/>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131" name="Rectangle 147"/>
              <p:cNvSpPr>
                <a:spLocks noChangeArrowheads="1"/>
              </p:cNvSpPr>
              <p:nvPr/>
            </p:nvSpPr>
            <p:spPr bwMode="auto">
              <a:xfrm flipV="1">
                <a:off x="3440" y="3063"/>
                <a:ext cx="133" cy="57"/>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0132" name="Group 148"/>
            <p:cNvGrpSpPr>
              <a:grpSpLocks/>
            </p:cNvGrpSpPr>
            <p:nvPr/>
          </p:nvGrpSpPr>
          <p:grpSpPr bwMode="auto">
            <a:xfrm>
              <a:off x="3744" y="2607"/>
              <a:ext cx="144" cy="288"/>
              <a:chOff x="4426" y="2799"/>
              <a:chExt cx="144" cy="288"/>
            </a:xfrm>
          </p:grpSpPr>
          <p:sp>
            <p:nvSpPr>
              <p:cNvPr id="170133" name="Rectangle 149"/>
              <p:cNvSpPr>
                <a:spLocks noChangeArrowheads="1"/>
              </p:cNvSpPr>
              <p:nvPr/>
            </p:nvSpPr>
            <p:spPr bwMode="auto">
              <a:xfrm>
                <a:off x="4426" y="2799"/>
                <a:ext cx="144" cy="96"/>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134" name="Line 150"/>
              <p:cNvSpPr>
                <a:spLocks noChangeShapeType="1"/>
              </p:cNvSpPr>
              <p:nvPr/>
            </p:nvSpPr>
            <p:spPr bwMode="auto">
              <a:xfrm>
                <a:off x="4438" y="2895"/>
                <a:ext cx="0" cy="19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0135" name="Line 151"/>
              <p:cNvSpPr>
                <a:spLocks noChangeShapeType="1"/>
              </p:cNvSpPr>
              <p:nvPr/>
            </p:nvSpPr>
            <p:spPr bwMode="auto">
              <a:xfrm>
                <a:off x="4560" y="2895"/>
                <a:ext cx="0" cy="19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70136" name="Rectangle 152"/>
            <p:cNvSpPr>
              <a:spLocks noChangeArrowheads="1"/>
            </p:cNvSpPr>
            <p:nvPr/>
          </p:nvSpPr>
          <p:spPr bwMode="auto">
            <a:xfrm flipV="1">
              <a:off x="3302" y="2748"/>
              <a:ext cx="634"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0137" name="Rectangle 153"/>
          <p:cNvSpPr>
            <a:spLocks noChangeArrowheads="1"/>
          </p:cNvSpPr>
          <p:nvPr/>
        </p:nvSpPr>
        <p:spPr bwMode="auto">
          <a:xfrm>
            <a:off x="381000" y="1355725"/>
            <a:ext cx="83820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i="0">
                <a:solidFill>
                  <a:srgbClr val="000000"/>
                </a:solidFill>
                <a:latin typeface="隶书" panose="02010509060101010101" pitchFamily="49" charset="-122"/>
              </a:rPr>
              <a:t>三、单面混装工艺： </a:t>
            </a:r>
            <a:br>
              <a:rPr lang="zh-CN" altLang="en-US" b="1" i="0">
                <a:solidFill>
                  <a:srgbClr val="000000"/>
                </a:solidFill>
                <a:latin typeface="隶书" panose="02010509060101010101" pitchFamily="49" charset="-122"/>
              </a:rPr>
            </a:br>
            <a:r>
              <a:rPr lang="zh-CN" altLang="en-US" b="1" i="0">
                <a:solidFill>
                  <a:srgbClr val="000000"/>
                </a:solidFill>
                <a:latin typeface="隶书" panose="02010509060101010101" pitchFamily="49" charset="-122"/>
              </a:rPr>
              <a:t/>
            </a:r>
            <a:br>
              <a:rPr lang="zh-CN" altLang="en-US" b="1" i="0">
                <a:solidFill>
                  <a:srgbClr val="000000"/>
                </a:solidFill>
                <a:latin typeface="隶书" panose="02010509060101010101" pitchFamily="49" charset="-122"/>
              </a:rPr>
            </a:br>
            <a:r>
              <a:rPr lang="zh-CN" altLang="en-US" b="1" i="0">
                <a:solidFill>
                  <a:srgbClr val="000000"/>
                </a:solidFill>
                <a:latin typeface="隶书" panose="02010509060101010101" pitchFamily="49" charset="-122"/>
              </a:rPr>
              <a:t>     </a:t>
            </a:r>
            <a:r>
              <a:rPr lang="en-US" altLang="zh-CN" b="1" i="0">
                <a:solidFill>
                  <a:srgbClr val="000000"/>
                </a:solidFill>
                <a:latin typeface="隶书" panose="02010509060101010101" pitchFamily="49" charset="-122"/>
              </a:rPr>
              <a:t>PCB</a:t>
            </a:r>
            <a:r>
              <a:rPr lang="zh-CN" altLang="en-US" b="1" i="0">
                <a:solidFill>
                  <a:srgbClr val="000000"/>
                </a:solidFill>
                <a:latin typeface="隶书" panose="02010509060101010101" pitchFamily="49" charset="-122"/>
              </a:rPr>
              <a:t>的</a:t>
            </a:r>
            <a:r>
              <a:rPr lang="en-US" altLang="zh-CN" b="1" i="0">
                <a:solidFill>
                  <a:srgbClr val="000000"/>
                </a:solidFill>
                <a:latin typeface="隶书" panose="02010509060101010101" pitchFamily="49" charset="-122"/>
              </a:rPr>
              <a:t>A</a:t>
            </a:r>
            <a:r>
              <a:rPr lang="zh-CN" altLang="en-US" b="1" i="0">
                <a:solidFill>
                  <a:srgbClr val="000000"/>
                </a:solidFill>
                <a:latin typeface="隶书" panose="02010509060101010101" pitchFamily="49" charset="-122"/>
              </a:rPr>
              <a:t>面丝印焊膏（点贴片胶）</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贴片 </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烘干（固化）</a:t>
            </a:r>
            <a:r>
              <a:rPr lang="en-US" altLang="zh-CN" b="1" i="0">
                <a:solidFill>
                  <a:srgbClr val="000000"/>
                </a:solidFill>
                <a:latin typeface="隶书" panose="02010509060101010101" pitchFamily="49" charset="-122"/>
              </a:rPr>
              <a:t>=&gt;</a:t>
            </a:r>
            <a:r>
              <a:rPr lang="zh-CN" altLang="en-US" b="1" i="0">
                <a:solidFill>
                  <a:srgbClr val="000000"/>
                </a:solidFill>
                <a:latin typeface="隶书" panose="02010509060101010101" pitchFamily="49" charset="-122"/>
              </a:rPr>
              <a:t>回流焊接 </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清洗 </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插件 </a:t>
            </a:r>
            <a:r>
              <a:rPr lang="en-US" altLang="zh-CN" b="1" i="0">
                <a:solidFill>
                  <a:srgbClr val="000000"/>
                </a:solidFill>
                <a:latin typeface="隶书" panose="02010509060101010101" pitchFamily="49" charset="-122"/>
              </a:rPr>
              <a:t>=&gt;</a:t>
            </a:r>
            <a:r>
              <a:rPr lang="zh-CN" altLang="en-US" b="1" i="0">
                <a:solidFill>
                  <a:srgbClr val="000000"/>
                </a:solidFill>
                <a:latin typeface="隶书" panose="02010509060101010101" pitchFamily="49" charset="-122"/>
              </a:rPr>
              <a:t>波峰焊 </a:t>
            </a:r>
            <a:r>
              <a:rPr lang="en-US" altLang="zh-CN" b="1" i="0">
                <a:solidFill>
                  <a:srgbClr val="000000"/>
                </a:solidFill>
                <a:latin typeface="隶书" panose="02010509060101010101" pitchFamily="49" charset="-122"/>
              </a:rPr>
              <a:t>=&gt;</a:t>
            </a:r>
            <a:r>
              <a:rPr lang="zh-CN" altLang="en-US" b="1" i="0">
                <a:solidFill>
                  <a:srgbClr val="000000"/>
                </a:solidFill>
                <a:latin typeface="隶书" panose="02010509060101010101" pitchFamily="49" charset="-122"/>
              </a:rPr>
              <a:t>清洗 </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检测 </a:t>
            </a:r>
            <a:r>
              <a:rPr lang="en-US" altLang="zh-CN" b="1" i="0">
                <a:solidFill>
                  <a:srgbClr val="000000"/>
                </a:solidFill>
                <a:latin typeface="隶书" panose="02010509060101010101" pitchFamily="49" charset="-122"/>
              </a:rPr>
              <a:t>=&gt; </a:t>
            </a:r>
            <a:r>
              <a:rPr lang="zh-CN" altLang="en-US" b="1" i="0">
                <a:solidFill>
                  <a:srgbClr val="000000"/>
                </a:solidFill>
                <a:latin typeface="隶书" panose="02010509060101010101" pitchFamily="49" charset="-122"/>
              </a:rPr>
              <a:t>返修 </a:t>
            </a:r>
            <a:br>
              <a:rPr lang="zh-CN" altLang="en-US" b="1" i="0">
                <a:solidFill>
                  <a:srgbClr val="000000"/>
                </a:solidFill>
                <a:latin typeface="隶书" panose="02010509060101010101" pitchFamily="49" charset="-122"/>
              </a:rPr>
            </a:br>
            <a:r>
              <a:rPr lang="zh-CN" altLang="en-US" b="1" i="0">
                <a:solidFill>
                  <a:srgbClr val="000000"/>
                </a:solidFill>
                <a:latin typeface="隶书" panose="02010509060101010101" pitchFamily="49" charset="-122"/>
              </a:rPr>
              <a:t/>
            </a:r>
            <a:br>
              <a:rPr lang="zh-CN" altLang="en-US" b="1" i="0">
                <a:solidFill>
                  <a:srgbClr val="000000"/>
                </a:solidFill>
                <a:latin typeface="隶书" panose="02010509060101010101" pitchFamily="49" charset="-122"/>
              </a:rPr>
            </a:br>
            <a:endParaRPr lang="zh-CN" altLang="en-US" b="1" i="0">
              <a:solidFill>
                <a:srgbClr val="000000"/>
              </a:solidFill>
              <a:latin typeface="隶书" panose="02010509060101010101" pitchFamily="49"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302" name="Group 86"/>
          <p:cNvGrpSpPr>
            <a:grpSpLocks/>
          </p:cNvGrpSpPr>
          <p:nvPr/>
        </p:nvGrpSpPr>
        <p:grpSpPr bwMode="auto">
          <a:xfrm>
            <a:off x="1066800" y="990600"/>
            <a:ext cx="1752600" cy="1676400"/>
            <a:chOff x="974" y="816"/>
            <a:chExt cx="4262" cy="3376"/>
          </a:xfrm>
        </p:grpSpPr>
        <p:sp>
          <p:nvSpPr>
            <p:cNvPr id="9224" name="AutoShape 8"/>
            <p:cNvSpPr>
              <a:spLocks noChangeArrowheads="1"/>
            </p:cNvSpPr>
            <p:nvPr/>
          </p:nvSpPr>
          <p:spPr bwMode="auto">
            <a:xfrm>
              <a:off x="3708" y="816"/>
              <a:ext cx="92" cy="426"/>
            </a:xfrm>
            <a:prstGeom prst="octagon">
              <a:avLst>
                <a:gd name="adj" fmla="val 2928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 name="Rectangle 9"/>
            <p:cNvSpPr>
              <a:spLocks noChangeArrowheads="1"/>
            </p:cNvSpPr>
            <p:nvPr/>
          </p:nvSpPr>
          <p:spPr bwMode="auto">
            <a:xfrm>
              <a:off x="974" y="1254"/>
              <a:ext cx="2635" cy="709"/>
            </a:xfrm>
            <a:prstGeom prst="rect">
              <a:avLst/>
            </a:prstGeom>
            <a:gradFill rotWithShape="0">
              <a:gsLst>
                <a:gs pos="0">
                  <a:srgbClr val="507A94"/>
                </a:gs>
                <a:gs pos="50000">
                  <a:srgbClr val="507A94">
                    <a:gamma/>
                    <a:tint val="0"/>
                    <a:invGamma/>
                  </a:srgbClr>
                </a:gs>
                <a:gs pos="100000">
                  <a:srgbClr val="507A94"/>
                </a:gs>
              </a:gsLst>
              <a:lin ang="5400000" scaled="1"/>
            </a:gra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6" name="AutoShape 10"/>
            <p:cNvSpPr>
              <a:spLocks noChangeArrowheads="1"/>
            </p:cNvSpPr>
            <p:nvPr/>
          </p:nvSpPr>
          <p:spPr bwMode="auto">
            <a:xfrm>
              <a:off x="1117" y="1254"/>
              <a:ext cx="2362" cy="600"/>
            </a:xfrm>
            <a:prstGeom prst="roundRect">
              <a:avLst>
                <a:gd name="adj" fmla="val 16667"/>
              </a:avLst>
            </a:prstGeom>
            <a:gradFill rotWithShape="0">
              <a:gsLst>
                <a:gs pos="0">
                  <a:schemeClr val="folHlink"/>
                </a:gs>
                <a:gs pos="50000">
                  <a:schemeClr val="folHlink">
                    <a:gamma/>
                    <a:tint val="0"/>
                    <a:invGamma/>
                  </a:schemeClr>
                </a:gs>
                <a:gs pos="100000">
                  <a:schemeClr val="folHlink"/>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7" name="Rectangle 11"/>
            <p:cNvSpPr>
              <a:spLocks noChangeArrowheads="1"/>
            </p:cNvSpPr>
            <p:nvPr/>
          </p:nvSpPr>
          <p:spPr bwMode="auto">
            <a:xfrm>
              <a:off x="976" y="1987"/>
              <a:ext cx="2960" cy="616"/>
            </a:xfrm>
            <a:prstGeom prst="rect">
              <a:avLst/>
            </a:prstGeom>
            <a:gradFill rotWithShape="0">
              <a:gsLst>
                <a:gs pos="0">
                  <a:srgbClr val="7495A6"/>
                </a:gs>
                <a:gs pos="50000">
                  <a:srgbClr val="7495A6">
                    <a:gamma/>
                    <a:tint val="22745"/>
                    <a:invGamma/>
                  </a:srgbClr>
                </a:gs>
                <a:gs pos="100000">
                  <a:srgbClr val="7495A6"/>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8" name="Rectangle 12"/>
            <p:cNvSpPr>
              <a:spLocks noChangeArrowheads="1"/>
            </p:cNvSpPr>
            <p:nvPr/>
          </p:nvSpPr>
          <p:spPr bwMode="auto">
            <a:xfrm>
              <a:off x="1014" y="2409"/>
              <a:ext cx="2884" cy="17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BBDD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9" name="Oval 13"/>
            <p:cNvSpPr>
              <a:spLocks noChangeArrowheads="1"/>
            </p:cNvSpPr>
            <p:nvPr/>
          </p:nvSpPr>
          <p:spPr bwMode="auto">
            <a:xfrm>
              <a:off x="1078" y="2485"/>
              <a:ext cx="71" cy="51"/>
            </a:xfrm>
            <a:prstGeom prst="ellipse">
              <a:avLst/>
            </a:prstGeom>
            <a:noFill/>
            <a:ln w="9525">
              <a:solidFill>
                <a:srgbClr val="FFFFFF"/>
              </a:solidFill>
              <a:round/>
              <a:headEnd/>
              <a:tailEnd/>
            </a:ln>
            <a:effectLst/>
            <a:extLst>
              <a:ext uri="{909E8E84-426E-40DD-AFC4-6F175D3DCCD1}">
                <a14:hiddenFill xmlns:a14="http://schemas.microsoft.com/office/drawing/2010/main">
                  <a:solidFill>
                    <a:srgbClr val="BBDD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0" name="Oval 14"/>
            <p:cNvSpPr>
              <a:spLocks noChangeArrowheads="1"/>
            </p:cNvSpPr>
            <p:nvPr/>
          </p:nvSpPr>
          <p:spPr bwMode="auto">
            <a:xfrm>
              <a:off x="2431" y="2485"/>
              <a:ext cx="98" cy="5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 name="Oval 15"/>
            <p:cNvSpPr>
              <a:spLocks noChangeArrowheads="1"/>
            </p:cNvSpPr>
            <p:nvPr/>
          </p:nvSpPr>
          <p:spPr bwMode="auto">
            <a:xfrm>
              <a:off x="3641" y="2485"/>
              <a:ext cx="73" cy="51"/>
            </a:xfrm>
            <a:prstGeom prst="ellipse">
              <a:avLst/>
            </a:prstGeom>
            <a:noFill/>
            <a:ln w="28575">
              <a:solidFill>
                <a:srgbClr val="FFCC00"/>
              </a:solidFill>
              <a:round/>
              <a:headEnd/>
              <a:tailEnd/>
            </a:ln>
            <a:effectLst/>
            <a:extLst>
              <a:ext uri="{909E8E84-426E-40DD-AFC4-6F175D3DCCD1}">
                <a14:hiddenFill xmlns:a14="http://schemas.microsoft.com/office/drawing/2010/main">
                  <a:solidFill>
                    <a:srgbClr val="BBDD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2" name="AutoShape 16"/>
            <p:cNvSpPr>
              <a:spLocks noChangeArrowheads="1"/>
            </p:cNvSpPr>
            <p:nvPr/>
          </p:nvSpPr>
          <p:spPr bwMode="auto">
            <a:xfrm>
              <a:off x="1624" y="2029"/>
              <a:ext cx="1678" cy="161"/>
            </a:xfrm>
            <a:prstGeom prst="flowChartManualOperation">
              <a:avLst/>
            </a:prstGeom>
            <a:noFill/>
            <a:ln w="9525">
              <a:solidFill>
                <a:schemeClr val="tx1"/>
              </a:solidFill>
              <a:miter lim="800000"/>
              <a:headEnd/>
              <a:tailEnd/>
            </a:ln>
            <a:effectLst/>
            <a:extLst>
              <a:ext uri="{909E8E84-426E-40DD-AFC4-6F175D3DCCD1}">
                <a14:hiddenFill xmlns:a14="http://schemas.microsoft.com/office/drawing/2010/main">
                  <a:solidFill>
                    <a:srgbClr val="BBDD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3" name="AutoShape 17"/>
            <p:cNvSpPr>
              <a:spLocks noChangeArrowheads="1"/>
            </p:cNvSpPr>
            <p:nvPr/>
          </p:nvSpPr>
          <p:spPr bwMode="auto">
            <a:xfrm>
              <a:off x="2128" y="2080"/>
              <a:ext cx="710" cy="47"/>
            </a:xfrm>
            <a:prstGeom prst="flowChartTerminator">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4" name="Line 18"/>
            <p:cNvSpPr>
              <a:spLocks noChangeShapeType="1"/>
            </p:cNvSpPr>
            <p:nvPr/>
          </p:nvSpPr>
          <p:spPr bwMode="auto">
            <a:xfrm rot="163964">
              <a:off x="1335" y="1996"/>
              <a:ext cx="500" cy="2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5" name="Line 19"/>
            <p:cNvSpPr>
              <a:spLocks noChangeShapeType="1"/>
            </p:cNvSpPr>
            <p:nvPr/>
          </p:nvSpPr>
          <p:spPr bwMode="auto">
            <a:xfrm rot="-4434033">
              <a:off x="3171" y="1910"/>
              <a:ext cx="394" cy="39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6" name="Line 20"/>
            <p:cNvSpPr>
              <a:spLocks noChangeShapeType="1"/>
            </p:cNvSpPr>
            <p:nvPr/>
          </p:nvSpPr>
          <p:spPr bwMode="auto">
            <a:xfrm>
              <a:off x="1821" y="2257"/>
              <a:ext cx="130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7" name="Line 21"/>
            <p:cNvSpPr>
              <a:spLocks noChangeShapeType="1"/>
            </p:cNvSpPr>
            <p:nvPr/>
          </p:nvSpPr>
          <p:spPr bwMode="auto">
            <a:xfrm>
              <a:off x="976" y="1979"/>
              <a:ext cx="29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8" name="Rectangle 22"/>
            <p:cNvSpPr>
              <a:spLocks noChangeArrowheads="1"/>
            </p:cNvSpPr>
            <p:nvPr/>
          </p:nvSpPr>
          <p:spPr bwMode="auto">
            <a:xfrm>
              <a:off x="976" y="2612"/>
              <a:ext cx="2960" cy="202"/>
            </a:xfrm>
            <a:prstGeom prst="rect">
              <a:avLst/>
            </a:prstGeom>
            <a:gradFill rotWithShape="0">
              <a:gsLst>
                <a:gs pos="0">
                  <a:srgbClr val="898989">
                    <a:gamma/>
                    <a:tint val="0"/>
                    <a:invGamma/>
                  </a:srgbClr>
                </a:gs>
                <a:gs pos="100000">
                  <a:srgbClr val="898989"/>
                </a:gs>
              </a:gsLst>
              <a:lin ang="5400000" scaled="1"/>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9" name="AutoShape 23"/>
            <p:cNvSpPr>
              <a:spLocks noChangeArrowheads="1"/>
            </p:cNvSpPr>
            <p:nvPr/>
          </p:nvSpPr>
          <p:spPr bwMode="auto">
            <a:xfrm>
              <a:off x="1347" y="2662"/>
              <a:ext cx="738" cy="51"/>
            </a:xfrm>
            <a:prstGeom prst="flowChartTerminator">
              <a:avLst/>
            </a:prstGeom>
            <a:gradFill rotWithShape="0">
              <a:gsLst>
                <a:gs pos="0">
                  <a:srgbClr val="008080">
                    <a:gamma/>
                    <a:tint val="0"/>
                    <a:invGamma/>
                  </a:srgbClr>
                </a:gs>
                <a:gs pos="100000">
                  <a:srgbClr val="00808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0" name="AutoShape 24"/>
            <p:cNvSpPr>
              <a:spLocks noChangeArrowheads="1"/>
            </p:cNvSpPr>
            <p:nvPr/>
          </p:nvSpPr>
          <p:spPr bwMode="auto">
            <a:xfrm>
              <a:off x="2826" y="2662"/>
              <a:ext cx="740" cy="51"/>
            </a:xfrm>
            <a:prstGeom prst="flowChartTerminator">
              <a:avLst/>
            </a:prstGeom>
            <a:gradFill rotWithShape="0">
              <a:gsLst>
                <a:gs pos="0">
                  <a:srgbClr val="008080">
                    <a:gamma/>
                    <a:tint val="0"/>
                    <a:invGamma/>
                  </a:srgbClr>
                </a:gs>
                <a:gs pos="100000">
                  <a:srgbClr val="00808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1" name="AutoShape 25"/>
            <p:cNvSpPr>
              <a:spLocks noChangeArrowheads="1"/>
            </p:cNvSpPr>
            <p:nvPr/>
          </p:nvSpPr>
          <p:spPr bwMode="auto">
            <a:xfrm>
              <a:off x="1987" y="2645"/>
              <a:ext cx="1036" cy="127"/>
            </a:xfrm>
            <a:prstGeom prst="flowChartTerminator">
              <a:avLst/>
            </a:prstGeom>
            <a:gradFill rotWithShape="0">
              <a:gsLst>
                <a:gs pos="0">
                  <a:srgbClr val="008080">
                    <a:gamma/>
                    <a:tint val="0"/>
                    <a:invGamma/>
                  </a:srgbClr>
                </a:gs>
                <a:gs pos="100000">
                  <a:srgbClr val="00808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2" name="Rectangle 26"/>
            <p:cNvSpPr>
              <a:spLocks noChangeArrowheads="1"/>
            </p:cNvSpPr>
            <p:nvPr/>
          </p:nvSpPr>
          <p:spPr bwMode="auto">
            <a:xfrm>
              <a:off x="2465" y="2814"/>
              <a:ext cx="1471" cy="1104"/>
            </a:xfrm>
            <a:prstGeom prst="rect">
              <a:avLst/>
            </a:prstGeom>
            <a:gradFill rotWithShape="0">
              <a:gsLst>
                <a:gs pos="0">
                  <a:srgbClr val="FFF6E5">
                    <a:gamma/>
                    <a:tint val="0"/>
                    <a:invGamma/>
                  </a:srgbClr>
                </a:gs>
                <a:gs pos="100000">
                  <a:srgbClr val="FFF6E5"/>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3" name="Rectangle 27"/>
            <p:cNvSpPr>
              <a:spLocks noChangeArrowheads="1"/>
            </p:cNvSpPr>
            <p:nvPr/>
          </p:nvSpPr>
          <p:spPr bwMode="auto">
            <a:xfrm>
              <a:off x="976" y="2814"/>
              <a:ext cx="1489" cy="1104"/>
            </a:xfrm>
            <a:prstGeom prst="rect">
              <a:avLst/>
            </a:prstGeom>
            <a:gradFill rotWithShape="0">
              <a:gsLst>
                <a:gs pos="0">
                  <a:srgbClr val="FFF2D9"/>
                </a:gs>
                <a:gs pos="100000">
                  <a:srgbClr val="FFF2D9">
                    <a:gamma/>
                    <a:tint val="0"/>
                    <a:invGamma/>
                  </a:srgbClr>
                </a:gs>
              </a:gsLst>
              <a:lin ang="0" scaled="1"/>
            </a:gradFill>
            <a:ln w="9525">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4" name="Oval 28"/>
            <p:cNvSpPr>
              <a:spLocks noChangeArrowheads="1"/>
            </p:cNvSpPr>
            <p:nvPr/>
          </p:nvSpPr>
          <p:spPr bwMode="auto">
            <a:xfrm>
              <a:off x="2558" y="3293"/>
              <a:ext cx="154" cy="145"/>
            </a:xfrm>
            <a:prstGeom prst="ellipse">
              <a:avLst/>
            </a:prstGeom>
            <a:solidFill>
              <a:schemeClr val="folHlink">
                <a:alpha val="5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5" name="Oval 29"/>
            <p:cNvSpPr>
              <a:spLocks noChangeArrowheads="1"/>
            </p:cNvSpPr>
            <p:nvPr/>
          </p:nvSpPr>
          <p:spPr bwMode="auto">
            <a:xfrm flipH="1">
              <a:off x="2745" y="3342"/>
              <a:ext cx="51" cy="5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6" name="Rectangle 30" descr="小网格"/>
            <p:cNvSpPr>
              <a:spLocks noChangeArrowheads="1"/>
            </p:cNvSpPr>
            <p:nvPr/>
          </p:nvSpPr>
          <p:spPr bwMode="auto">
            <a:xfrm>
              <a:off x="2609" y="3534"/>
              <a:ext cx="613" cy="192"/>
            </a:xfrm>
            <a:prstGeom prst="rect">
              <a:avLst/>
            </a:prstGeom>
            <a:pattFill prst="smGrid">
              <a:fgClr>
                <a:schemeClr val="bg1"/>
              </a:fgClr>
              <a:bgClr>
                <a:srgbClr val="009999"/>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7" name="Rectangle 31" descr="小网格"/>
            <p:cNvSpPr>
              <a:spLocks noChangeArrowheads="1"/>
            </p:cNvSpPr>
            <p:nvPr/>
          </p:nvSpPr>
          <p:spPr bwMode="auto">
            <a:xfrm>
              <a:off x="1741" y="3534"/>
              <a:ext cx="613" cy="192"/>
            </a:xfrm>
            <a:prstGeom prst="rect">
              <a:avLst/>
            </a:prstGeom>
            <a:pattFill prst="smGrid">
              <a:fgClr>
                <a:schemeClr val="bg1"/>
              </a:fgClr>
              <a:bgClr>
                <a:srgbClr val="009999"/>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8" name="Rectangle 32"/>
            <p:cNvSpPr>
              <a:spLocks noChangeArrowheads="1"/>
            </p:cNvSpPr>
            <p:nvPr/>
          </p:nvSpPr>
          <p:spPr bwMode="auto">
            <a:xfrm>
              <a:off x="1240" y="4062"/>
              <a:ext cx="15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9" name="Rectangle 33"/>
            <p:cNvSpPr>
              <a:spLocks noChangeArrowheads="1"/>
            </p:cNvSpPr>
            <p:nvPr/>
          </p:nvSpPr>
          <p:spPr bwMode="auto">
            <a:xfrm>
              <a:off x="3476" y="4062"/>
              <a:ext cx="15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0" name="Rectangle 34"/>
            <p:cNvSpPr>
              <a:spLocks noChangeArrowheads="1"/>
            </p:cNvSpPr>
            <p:nvPr/>
          </p:nvSpPr>
          <p:spPr bwMode="auto">
            <a:xfrm>
              <a:off x="1291" y="3918"/>
              <a:ext cx="51" cy="1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1" name="Rectangle 35"/>
            <p:cNvSpPr>
              <a:spLocks noChangeArrowheads="1"/>
            </p:cNvSpPr>
            <p:nvPr/>
          </p:nvSpPr>
          <p:spPr bwMode="auto">
            <a:xfrm>
              <a:off x="3528" y="3918"/>
              <a:ext cx="51" cy="1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2" name="AutoShape 36"/>
            <p:cNvSpPr>
              <a:spLocks noChangeArrowheads="1"/>
            </p:cNvSpPr>
            <p:nvPr/>
          </p:nvSpPr>
          <p:spPr bwMode="auto">
            <a:xfrm rot="10848391">
              <a:off x="1181" y="4107"/>
              <a:ext cx="272" cy="82"/>
            </a:xfrm>
            <a:prstGeom prst="flowChartManualOperation">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3" name="AutoShape 37"/>
            <p:cNvSpPr>
              <a:spLocks noChangeArrowheads="1"/>
            </p:cNvSpPr>
            <p:nvPr/>
          </p:nvSpPr>
          <p:spPr bwMode="auto">
            <a:xfrm rot="10848391">
              <a:off x="3417" y="4110"/>
              <a:ext cx="272" cy="82"/>
            </a:xfrm>
            <a:prstGeom prst="flowChartManualOperation">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5" name="Rectangle 39"/>
            <p:cNvSpPr>
              <a:spLocks noChangeArrowheads="1"/>
            </p:cNvSpPr>
            <p:nvPr/>
          </p:nvSpPr>
          <p:spPr bwMode="auto">
            <a:xfrm>
              <a:off x="1299" y="3486"/>
              <a:ext cx="256" cy="288"/>
            </a:xfrm>
            <a:prstGeom prst="rect">
              <a:avLst/>
            </a:prstGeom>
            <a:gradFill rotWithShape="0">
              <a:gsLst>
                <a:gs pos="0">
                  <a:srgbClr val="006666">
                    <a:gamma/>
                    <a:tint val="0"/>
                    <a:invGamma/>
                  </a:srgbClr>
                </a:gs>
                <a:gs pos="50000">
                  <a:srgbClr val="006666"/>
                </a:gs>
                <a:gs pos="100000">
                  <a:srgbClr val="006666">
                    <a:gamma/>
                    <a:tint val="0"/>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6" name="AutoShape 40"/>
            <p:cNvSpPr>
              <a:spLocks noChangeArrowheads="1"/>
            </p:cNvSpPr>
            <p:nvPr/>
          </p:nvSpPr>
          <p:spPr bwMode="auto">
            <a:xfrm>
              <a:off x="976" y="2238"/>
              <a:ext cx="613" cy="48"/>
            </a:xfrm>
            <a:prstGeom prst="flowChartTerminator">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7" name="AutoShape 41"/>
            <p:cNvSpPr>
              <a:spLocks noChangeArrowheads="1"/>
            </p:cNvSpPr>
            <p:nvPr/>
          </p:nvSpPr>
          <p:spPr bwMode="auto">
            <a:xfrm>
              <a:off x="3324" y="2238"/>
              <a:ext cx="612" cy="48"/>
            </a:xfrm>
            <a:prstGeom prst="flowChartTerminator">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8" name="Line 42"/>
            <p:cNvSpPr>
              <a:spLocks noChangeShapeType="1"/>
            </p:cNvSpPr>
            <p:nvPr/>
          </p:nvSpPr>
          <p:spPr bwMode="auto">
            <a:xfrm flipH="1">
              <a:off x="3366" y="2098"/>
              <a:ext cx="255"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9" name="Line 43"/>
            <p:cNvSpPr>
              <a:spLocks noChangeShapeType="1"/>
            </p:cNvSpPr>
            <p:nvPr/>
          </p:nvSpPr>
          <p:spPr bwMode="auto">
            <a:xfrm>
              <a:off x="3630" y="2094"/>
              <a:ext cx="30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0" name="Line 44"/>
            <p:cNvSpPr>
              <a:spLocks noChangeShapeType="1"/>
            </p:cNvSpPr>
            <p:nvPr/>
          </p:nvSpPr>
          <p:spPr bwMode="auto">
            <a:xfrm>
              <a:off x="985" y="2094"/>
              <a:ext cx="30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1" name="Line 45"/>
            <p:cNvSpPr>
              <a:spLocks noChangeShapeType="1"/>
            </p:cNvSpPr>
            <p:nvPr/>
          </p:nvSpPr>
          <p:spPr bwMode="auto">
            <a:xfrm>
              <a:off x="1283" y="2094"/>
              <a:ext cx="280" cy="1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62" name="Group 46"/>
            <p:cNvGrpSpPr>
              <a:grpSpLocks/>
            </p:cNvGrpSpPr>
            <p:nvPr/>
          </p:nvGrpSpPr>
          <p:grpSpPr bwMode="auto">
            <a:xfrm>
              <a:off x="1181" y="2102"/>
              <a:ext cx="135" cy="128"/>
              <a:chOff x="496" y="1400"/>
              <a:chExt cx="128" cy="128"/>
            </a:xfrm>
          </p:grpSpPr>
          <p:sp>
            <p:nvSpPr>
              <p:cNvPr id="9263" name="Oval 47"/>
              <p:cNvSpPr>
                <a:spLocks noChangeArrowheads="1"/>
              </p:cNvSpPr>
              <p:nvPr/>
            </p:nvSpPr>
            <p:spPr bwMode="auto">
              <a:xfrm>
                <a:off x="496" y="1400"/>
                <a:ext cx="128" cy="128"/>
              </a:xfrm>
              <a:prstGeom prst="ellipse">
                <a:avLst/>
              </a:prstGeom>
              <a:solidFill>
                <a:srgbClr val="FFCC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4" name="Oval 48"/>
              <p:cNvSpPr>
                <a:spLocks noChangeArrowheads="1"/>
              </p:cNvSpPr>
              <p:nvPr/>
            </p:nvSpPr>
            <p:spPr bwMode="auto">
              <a:xfrm>
                <a:off x="536" y="1440"/>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i="0">
                  <a:effectLst>
                    <a:outerShdw blurRad="38100" dist="38100" dir="2700000" algn="tl">
                      <a:srgbClr val="FFFFFF"/>
                    </a:outerShdw>
                  </a:effectLst>
                  <a:ea typeface="宋体" panose="02010600030101010101" pitchFamily="2" charset="-122"/>
                </a:endParaRPr>
              </a:p>
            </p:txBody>
          </p:sp>
        </p:grpSp>
        <p:sp>
          <p:nvSpPr>
            <p:cNvPr id="9265" name="Oval 49"/>
            <p:cNvSpPr>
              <a:spLocks noChangeArrowheads="1"/>
            </p:cNvSpPr>
            <p:nvPr/>
          </p:nvSpPr>
          <p:spPr bwMode="auto">
            <a:xfrm>
              <a:off x="3596" y="2110"/>
              <a:ext cx="136" cy="128"/>
            </a:xfrm>
            <a:prstGeom prst="ellipse">
              <a:avLst/>
            </a:prstGeom>
            <a:solidFill>
              <a:srgbClr val="FFCC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6" name="Oval 50"/>
            <p:cNvSpPr>
              <a:spLocks noChangeArrowheads="1"/>
            </p:cNvSpPr>
            <p:nvPr/>
          </p:nvSpPr>
          <p:spPr bwMode="auto">
            <a:xfrm>
              <a:off x="3639" y="2148"/>
              <a:ext cx="51"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i="0">
                <a:effectLst>
                  <a:outerShdw blurRad="38100" dist="38100" dir="2700000" algn="tl">
                    <a:srgbClr val="FFFFFF"/>
                  </a:outerShdw>
                </a:effectLst>
                <a:ea typeface="宋体" panose="02010600030101010101" pitchFamily="2" charset="-122"/>
              </a:endParaRPr>
            </a:p>
          </p:txBody>
        </p:sp>
        <p:sp>
          <p:nvSpPr>
            <p:cNvPr id="9267" name="Rectangle 51"/>
            <p:cNvSpPr>
              <a:spLocks noChangeArrowheads="1"/>
            </p:cNvSpPr>
            <p:nvPr/>
          </p:nvSpPr>
          <p:spPr bwMode="auto">
            <a:xfrm>
              <a:off x="3673" y="1922"/>
              <a:ext cx="175" cy="47"/>
            </a:xfrm>
            <a:prstGeom prst="rect">
              <a:avLst/>
            </a:prstGeom>
            <a:solidFill>
              <a:schemeClr val="folHlink">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8" name="Rectangle 52"/>
            <p:cNvSpPr>
              <a:spLocks noChangeArrowheads="1"/>
            </p:cNvSpPr>
            <p:nvPr/>
          </p:nvSpPr>
          <p:spPr bwMode="auto">
            <a:xfrm>
              <a:off x="3729" y="1746"/>
              <a:ext cx="71" cy="176"/>
            </a:xfrm>
            <a:prstGeom prst="rect">
              <a:avLst/>
            </a:prstGeom>
            <a:gradFill rotWithShape="0">
              <a:gsLst>
                <a:gs pos="0">
                  <a:schemeClr val="folHlink"/>
                </a:gs>
                <a:gs pos="100000">
                  <a:schemeClr val="folHlink">
                    <a:gamma/>
                    <a:tint val="0"/>
                    <a:invGamma/>
                  </a:schemeClr>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9" name="Rectangle 53"/>
            <p:cNvSpPr>
              <a:spLocks noChangeArrowheads="1"/>
            </p:cNvSpPr>
            <p:nvPr/>
          </p:nvSpPr>
          <p:spPr bwMode="auto">
            <a:xfrm>
              <a:off x="3736" y="1200"/>
              <a:ext cx="47" cy="546"/>
            </a:xfrm>
            <a:prstGeom prst="rect">
              <a:avLst/>
            </a:prstGeom>
            <a:gradFill rotWithShape="0">
              <a:gsLst>
                <a:gs pos="0">
                  <a:schemeClr val="folHlink"/>
                </a:gs>
                <a:gs pos="100000">
                  <a:schemeClr val="folHlink">
                    <a:gamma/>
                    <a:tint val="0"/>
                    <a:invGamma/>
                  </a:schemeClr>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0" name="Rectangle 54"/>
            <p:cNvSpPr>
              <a:spLocks noChangeArrowheads="1"/>
            </p:cNvSpPr>
            <p:nvPr/>
          </p:nvSpPr>
          <p:spPr bwMode="auto">
            <a:xfrm>
              <a:off x="3689" y="1618"/>
              <a:ext cx="144" cy="192"/>
            </a:xfrm>
            <a:prstGeom prst="rect">
              <a:avLst/>
            </a:prstGeom>
            <a:gradFill rotWithShape="0">
              <a:gsLst>
                <a:gs pos="0">
                  <a:srgbClr val="C5C5C5"/>
                </a:gs>
                <a:gs pos="50000">
                  <a:srgbClr val="C5C5C5">
                    <a:gamma/>
                    <a:tint val="0"/>
                    <a:invGamma/>
                  </a:srgbClr>
                </a:gs>
                <a:gs pos="100000">
                  <a:srgbClr val="C5C5C5"/>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1" name="Rectangle 55"/>
            <p:cNvSpPr>
              <a:spLocks noChangeArrowheads="1"/>
            </p:cNvSpPr>
            <p:nvPr/>
          </p:nvSpPr>
          <p:spPr bwMode="auto">
            <a:xfrm>
              <a:off x="3833" y="1650"/>
              <a:ext cx="910" cy="120"/>
            </a:xfrm>
            <a:prstGeom prst="rect">
              <a:avLst/>
            </a:prstGeom>
            <a:gradFill rotWithShape="0">
              <a:gsLst>
                <a:gs pos="0">
                  <a:schemeClr val="folHlink"/>
                </a:gs>
                <a:gs pos="50000">
                  <a:schemeClr val="folHlink">
                    <a:gamma/>
                    <a:tint val="0"/>
                    <a:invGamma/>
                  </a:schemeClr>
                </a:gs>
                <a:gs pos="100000">
                  <a:schemeClr val="folHlink"/>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2" name="Line 56"/>
            <p:cNvSpPr>
              <a:spLocks noChangeShapeType="1"/>
            </p:cNvSpPr>
            <p:nvPr/>
          </p:nvSpPr>
          <p:spPr bwMode="auto">
            <a:xfrm>
              <a:off x="4279" y="1650"/>
              <a:ext cx="0" cy="12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73" name="Group 57"/>
            <p:cNvGrpSpPr>
              <a:grpSpLocks/>
            </p:cNvGrpSpPr>
            <p:nvPr/>
          </p:nvGrpSpPr>
          <p:grpSpPr bwMode="auto">
            <a:xfrm>
              <a:off x="3701" y="2652"/>
              <a:ext cx="149" cy="152"/>
              <a:chOff x="4032" y="1936"/>
              <a:chExt cx="150" cy="152"/>
            </a:xfrm>
          </p:grpSpPr>
          <p:sp>
            <p:nvSpPr>
              <p:cNvPr id="9274" name="Rectangle 58"/>
              <p:cNvSpPr>
                <a:spLocks noChangeArrowheads="1"/>
              </p:cNvSpPr>
              <p:nvPr/>
            </p:nvSpPr>
            <p:spPr bwMode="auto">
              <a:xfrm>
                <a:off x="4032" y="1938"/>
                <a:ext cx="150" cy="150"/>
              </a:xfrm>
              <a:prstGeom prst="rect">
                <a:avLst/>
              </a:prstGeom>
              <a:gradFill rotWithShape="0">
                <a:gsLst>
                  <a:gs pos="0">
                    <a:schemeClr val="folHlink">
                      <a:gamma/>
                      <a:tint val="0"/>
                      <a:invGamma/>
                    </a:schemeClr>
                  </a:gs>
                  <a:gs pos="100000">
                    <a:schemeClr val="folHlink"/>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5" name="Oval 59"/>
              <p:cNvSpPr>
                <a:spLocks noChangeArrowheads="1"/>
              </p:cNvSpPr>
              <p:nvPr/>
            </p:nvSpPr>
            <p:spPr bwMode="auto">
              <a:xfrm>
                <a:off x="4032" y="1936"/>
                <a:ext cx="146" cy="146"/>
              </a:xfrm>
              <a:prstGeom prst="ellipse">
                <a:avLst/>
              </a:prstGeom>
              <a:gradFill rotWithShape="0">
                <a:gsLst>
                  <a:gs pos="0">
                    <a:schemeClr val="folHlink"/>
                  </a:gs>
                  <a:gs pos="100000">
                    <a:schemeClr val="folHlink">
                      <a:gamma/>
                      <a:tint val="0"/>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6" name="AutoShape 60"/>
              <p:cNvSpPr>
                <a:spLocks noChangeArrowheads="1"/>
              </p:cNvSpPr>
              <p:nvPr/>
            </p:nvSpPr>
            <p:spPr bwMode="auto">
              <a:xfrm rot="10800000">
                <a:off x="4082" y="1980"/>
                <a:ext cx="47" cy="96"/>
              </a:xfrm>
              <a:prstGeom prst="flowChartOffpageConnector">
                <a:avLst/>
              </a:prstGeom>
              <a:solidFill>
                <a:schemeClr val="folHlink">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77" name="AutoShape 61"/>
            <p:cNvSpPr>
              <a:spLocks noChangeArrowheads="1"/>
            </p:cNvSpPr>
            <p:nvPr/>
          </p:nvSpPr>
          <p:spPr bwMode="auto">
            <a:xfrm>
              <a:off x="3708" y="894"/>
              <a:ext cx="92" cy="52"/>
            </a:xfrm>
            <a:prstGeom prst="flowChartAlternateProcess">
              <a:avLst/>
            </a:prstGeom>
            <a:solidFill>
              <a:srgbClr val="CC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8" name="AutoShape 62"/>
            <p:cNvSpPr>
              <a:spLocks noChangeArrowheads="1"/>
            </p:cNvSpPr>
            <p:nvPr/>
          </p:nvSpPr>
          <p:spPr bwMode="auto">
            <a:xfrm>
              <a:off x="3708" y="975"/>
              <a:ext cx="91" cy="52"/>
            </a:xfrm>
            <a:prstGeom prst="flowChartAlternateProcess">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9" name="AutoShape 63"/>
            <p:cNvSpPr>
              <a:spLocks noChangeArrowheads="1"/>
            </p:cNvSpPr>
            <p:nvPr/>
          </p:nvSpPr>
          <p:spPr bwMode="auto">
            <a:xfrm>
              <a:off x="3708" y="1056"/>
              <a:ext cx="91" cy="52"/>
            </a:xfrm>
            <a:prstGeom prst="flowChartAlternateProcess">
              <a:avLst/>
            </a:prstGeom>
            <a:solidFill>
              <a:srgbClr val="33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0" name="AutoShape 64"/>
            <p:cNvSpPr>
              <a:spLocks noChangeArrowheads="1"/>
            </p:cNvSpPr>
            <p:nvPr/>
          </p:nvSpPr>
          <p:spPr bwMode="auto">
            <a:xfrm>
              <a:off x="3705" y="1192"/>
              <a:ext cx="102" cy="66"/>
            </a:xfrm>
            <a:prstGeom prst="hexagon">
              <a:avLst>
                <a:gd name="adj" fmla="val 38636"/>
                <a:gd name="vf" fmla="val 115470"/>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2" name="AutoShape 66"/>
            <p:cNvSpPr>
              <a:spLocks noChangeArrowheads="1"/>
            </p:cNvSpPr>
            <p:nvPr/>
          </p:nvSpPr>
          <p:spPr bwMode="auto">
            <a:xfrm>
              <a:off x="4272" y="976"/>
              <a:ext cx="964" cy="671"/>
            </a:xfrm>
            <a:prstGeom prst="roundRect">
              <a:avLst>
                <a:gd name="adj" fmla="val 16667"/>
              </a:avLst>
            </a:prstGeom>
            <a:gradFill rotWithShape="0">
              <a:gsLst>
                <a:gs pos="0">
                  <a:schemeClr val="tx2"/>
                </a:gs>
                <a:gs pos="50000">
                  <a:schemeClr val="tx2">
                    <a:gamma/>
                    <a:tint val="0"/>
                    <a:invGamma/>
                  </a:schemeClr>
                </a:gs>
                <a:gs pos="100000">
                  <a:schemeClr val="tx2"/>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3" name="Line 67"/>
            <p:cNvSpPr>
              <a:spLocks noChangeShapeType="1"/>
            </p:cNvSpPr>
            <p:nvPr/>
          </p:nvSpPr>
          <p:spPr bwMode="auto">
            <a:xfrm>
              <a:off x="4271" y="1089"/>
              <a:ext cx="9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4" name="Rectangle 68"/>
            <p:cNvSpPr>
              <a:spLocks noChangeArrowheads="1"/>
            </p:cNvSpPr>
            <p:nvPr/>
          </p:nvSpPr>
          <p:spPr bwMode="auto">
            <a:xfrm>
              <a:off x="4381" y="1504"/>
              <a:ext cx="750" cy="113"/>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6" name="Rectangle 70"/>
            <p:cNvSpPr>
              <a:spLocks noChangeArrowheads="1"/>
            </p:cNvSpPr>
            <p:nvPr/>
          </p:nvSpPr>
          <p:spPr bwMode="auto">
            <a:xfrm>
              <a:off x="4293" y="1111"/>
              <a:ext cx="932" cy="2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7" name="AutoShape 71"/>
            <p:cNvSpPr>
              <a:spLocks noChangeArrowheads="1"/>
            </p:cNvSpPr>
            <p:nvPr/>
          </p:nvSpPr>
          <p:spPr bwMode="auto">
            <a:xfrm>
              <a:off x="4336" y="1137"/>
              <a:ext cx="335" cy="193"/>
            </a:xfrm>
            <a:prstGeom prst="roundRect">
              <a:avLst>
                <a:gd name="adj" fmla="val 16667"/>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8" name="AutoShape 72"/>
            <p:cNvSpPr>
              <a:spLocks noChangeArrowheads="1"/>
            </p:cNvSpPr>
            <p:nvPr/>
          </p:nvSpPr>
          <p:spPr bwMode="auto">
            <a:xfrm>
              <a:off x="4847" y="1137"/>
              <a:ext cx="336" cy="193"/>
            </a:xfrm>
            <a:prstGeom prst="roundRect">
              <a:avLst>
                <a:gd name="adj" fmla="val 16667"/>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9" name="Rectangle 73"/>
            <p:cNvSpPr>
              <a:spLocks noChangeArrowheads="1"/>
            </p:cNvSpPr>
            <p:nvPr/>
          </p:nvSpPr>
          <p:spPr bwMode="auto">
            <a:xfrm>
              <a:off x="4275" y="1436"/>
              <a:ext cx="956" cy="57"/>
            </a:xfrm>
            <a:prstGeom prst="rect">
              <a:avLst/>
            </a:prstGeom>
            <a:gradFill rotWithShape="0">
              <a:gsLst>
                <a:gs pos="0">
                  <a:schemeClr val="folHlink">
                    <a:gamma/>
                    <a:tint val="0"/>
                    <a:invGamma/>
                  </a:schemeClr>
                </a:gs>
                <a:gs pos="100000">
                  <a:schemeClr val="folHlink"/>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90" name="Group 74"/>
            <p:cNvGrpSpPr>
              <a:grpSpLocks/>
            </p:cNvGrpSpPr>
            <p:nvPr/>
          </p:nvGrpSpPr>
          <p:grpSpPr bwMode="auto">
            <a:xfrm>
              <a:off x="4336" y="1375"/>
              <a:ext cx="347" cy="48"/>
              <a:chOff x="3936" y="2702"/>
              <a:chExt cx="330" cy="47"/>
            </a:xfrm>
          </p:grpSpPr>
          <p:sp>
            <p:nvSpPr>
              <p:cNvPr id="9291" name="Rectangle 75"/>
              <p:cNvSpPr>
                <a:spLocks noChangeArrowheads="1"/>
              </p:cNvSpPr>
              <p:nvPr/>
            </p:nvSpPr>
            <p:spPr bwMode="auto">
              <a:xfrm>
                <a:off x="3936" y="2702"/>
                <a:ext cx="330" cy="47"/>
              </a:xfrm>
              <a:prstGeom prst="rect">
                <a:avLst/>
              </a:prstGeom>
              <a:gradFill rotWithShape="0">
                <a:gsLst>
                  <a:gs pos="0">
                    <a:schemeClr val="accent2"/>
                  </a:gs>
                  <a:gs pos="100000">
                    <a:schemeClr val="accent2">
                      <a:gamma/>
                      <a:tint val="0"/>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2" name="Line 76"/>
              <p:cNvSpPr>
                <a:spLocks noChangeShapeType="1"/>
              </p:cNvSpPr>
              <p:nvPr/>
            </p:nvSpPr>
            <p:spPr bwMode="auto">
              <a:xfrm>
                <a:off x="3978" y="2703"/>
                <a:ext cx="0" cy="45"/>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3" name="Line 77"/>
              <p:cNvSpPr>
                <a:spLocks noChangeShapeType="1"/>
              </p:cNvSpPr>
              <p:nvPr/>
            </p:nvSpPr>
            <p:spPr bwMode="auto">
              <a:xfrm>
                <a:off x="4020" y="2703"/>
                <a:ext cx="0" cy="45"/>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4" name="Line 78"/>
              <p:cNvSpPr>
                <a:spLocks noChangeShapeType="1"/>
              </p:cNvSpPr>
              <p:nvPr/>
            </p:nvSpPr>
            <p:spPr bwMode="auto">
              <a:xfrm>
                <a:off x="4062" y="2703"/>
                <a:ext cx="0" cy="45"/>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5" name="Line 79"/>
              <p:cNvSpPr>
                <a:spLocks noChangeShapeType="1"/>
              </p:cNvSpPr>
              <p:nvPr/>
            </p:nvSpPr>
            <p:spPr bwMode="auto">
              <a:xfrm>
                <a:off x="4104" y="2703"/>
                <a:ext cx="0" cy="45"/>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6" name="Line 80"/>
              <p:cNvSpPr>
                <a:spLocks noChangeShapeType="1"/>
              </p:cNvSpPr>
              <p:nvPr/>
            </p:nvSpPr>
            <p:spPr bwMode="auto">
              <a:xfrm>
                <a:off x="4146" y="2703"/>
                <a:ext cx="0" cy="45"/>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7" name="Line 81"/>
              <p:cNvSpPr>
                <a:spLocks noChangeShapeType="1"/>
              </p:cNvSpPr>
              <p:nvPr/>
            </p:nvSpPr>
            <p:spPr bwMode="auto">
              <a:xfrm>
                <a:off x="4188" y="2703"/>
                <a:ext cx="0" cy="45"/>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 name="Line 82"/>
              <p:cNvSpPr>
                <a:spLocks noChangeShapeType="1"/>
              </p:cNvSpPr>
              <p:nvPr/>
            </p:nvSpPr>
            <p:spPr bwMode="auto">
              <a:xfrm>
                <a:off x="4230" y="2703"/>
                <a:ext cx="0" cy="45"/>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99" name="Rectangle 83"/>
            <p:cNvSpPr>
              <a:spLocks noChangeArrowheads="1"/>
            </p:cNvSpPr>
            <p:nvPr/>
          </p:nvSpPr>
          <p:spPr bwMode="auto">
            <a:xfrm>
              <a:off x="4938" y="1372"/>
              <a:ext cx="49" cy="48"/>
            </a:xfrm>
            <a:prstGeom prst="rect">
              <a:avLst/>
            </a:prstGeom>
            <a:gradFill rotWithShape="0">
              <a:gsLst>
                <a:gs pos="0">
                  <a:schemeClr val="accent2"/>
                </a:gs>
                <a:gs pos="100000">
                  <a:schemeClr val="accent2">
                    <a:gamma/>
                    <a:tint val="0"/>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00" name="Rectangle 84"/>
            <p:cNvSpPr>
              <a:spLocks noChangeArrowheads="1"/>
            </p:cNvSpPr>
            <p:nvPr/>
          </p:nvSpPr>
          <p:spPr bwMode="auto">
            <a:xfrm>
              <a:off x="5031" y="1372"/>
              <a:ext cx="48" cy="48"/>
            </a:xfrm>
            <a:prstGeom prst="rect">
              <a:avLst/>
            </a:prstGeom>
            <a:gradFill rotWithShape="0">
              <a:gsLst>
                <a:gs pos="0">
                  <a:schemeClr val="accent2"/>
                </a:gs>
                <a:gs pos="100000">
                  <a:schemeClr val="accent2">
                    <a:gamma/>
                    <a:tint val="0"/>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01" name="Rectangle 85"/>
            <p:cNvSpPr>
              <a:spLocks noChangeArrowheads="1"/>
            </p:cNvSpPr>
            <p:nvPr/>
          </p:nvSpPr>
          <p:spPr bwMode="auto">
            <a:xfrm>
              <a:off x="2611" y="3296"/>
              <a:ext cx="46" cy="144"/>
            </a:xfrm>
            <a:prstGeom prst="rect">
              <a:avLst/>
            </a:prstGeom>
            <a:solidFill>
              <a:schemeClr val="tx1">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44" name="Group 228"/>
          <p:cNvGrpSpPr>
            <a:grpSpLocks/>
          </p:cNvGrpSpPr>
          <p:nvPr/>
        </p:nvGrpSpPr>
        <p:grpSpPr bwMode="auto">
          <a:xfrm>
            <a:off x="4419600" y="1066800"/>
            <a:ext cx="3124200" cy="1631950"/>
            <a:chOff x="0" y="1132"/>
            <a:chExt cx="6076" cy="2756"/>
          </a:xfrm>
        </p:grpSpPr>
        <p:sp>
          <p:nvSpPr>
            <p:cNvPr id="9304" name="Rectangle 88"/>
            <p:cNvSpPr>
              <a:spLocks noChangeArrowheads="1"/>
            </p:cNvSpPr>
            <p:nvPr/>
          </p:nvSpPr>
          <p:spPr bwMode="auto">
            <a:xfrm>
              <a:off x="4163" y="1814"/>
              <a:ext cx="1913" cy="1279"/>
            </a:xfrm>
            <a:prstGeom prst="rect">
              <a:avLst/>
            </a:prstGeom>
            <a:gradFill rotWithShape="0">
              <a:gsLst>
                <a:gs pos="0">
                  <a:srgbClr val="FFF6DD">
                    <a:gamma/>
                    <a:tint val="0"/>
                    <a:invGamma/>
                  </a:srgbClr>
                </a:gs>
                <a:gs pos="100000">
                  <a:srgbClr val="FFF6DD"/>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05" name="AutoShape 89"/>
            <p:cNvSpPr>
              <a:spLocks noChangeArrowheads="1"/>
            </p:cNvSpPr>
            <p:nvPr/>
          </p:nvSpPr>
          <p:spPr bwMode="auto">
            <a:xfrm>
              <a:off x="60" y="1835"/>
              <a:ext cx="322" cy="1062"/>
            </a:xfrm>
            <a:prstGeom prst="roundRect">
              <a:avLst>
                <a:gd name="adj" fmla="val 16667"/>
              </a:avLst>
            </a:prstGeom>
            <a:gradFill rotWithShape="0">
              <a:gsLst>
                <a:gs pos="0">
                  <a:srgbClr val="FFF6DD"/>
                </a:gs>
                <a:gs pos="50000">
                  <a:srgbClr val="FFF6DD">
                    <a:gamma/>
                    <a:tint val="0"/>
                    <a:invGamma/>
                  </a:srgbClr>
                </a:gs>
                <a:gs pos="100000">
                  <a:srgbClr val="FFF6DD"/>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06" name="Rectangle 90"/>
            <p:cNvSpPr>
              <a:spLocks noChangeArrowheads="1"/>
            </p:cNvSpPr>
            <p:nvPr/>
          </p:nvSpPr>
          <p:spPr bwMode="auto">
            <a:xfrm>
              <a:off x="382" y="1532"/>
              <a:ext cx="1111" cy="662"/>
            </a:xfrm>
            <a:prstGeom prst="rect">
              <a:avLst/>
            </a:prstGeom>
            <a:gradFill rotWithShape="0">
              <a:gsLst>
                <a:gs pos="0">
                  <a:srgbClr val="FFF6DD"/>
                </a:gs>
                <a:gs pos="100000">
                  <a:srgbClr val="FFF6DD">
                    <a:gamma/>
                    <a:tint val="0"/>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07" name="Rectangle 91"/>
            <p:cNvSpPr>
              <a:spLocks noChangeArrowheads="1"/>
            </p:cNvSpPr>
            <p:nvPr/>
          </p:nvSpPr>
          <p:spPr bwMode="auto">
            <a:xfrm>
              <a:off x="382" y="1579"/>
              <a:ext cx="545" cy="615"/>
            </a:xfrm>
            <a:prstGeom prst="rect">
              <a:avLst/>
            </a:prstGeom>
            <a:gradFill rotWithShape="0">
              <a:gsLst>
                <a:gs pos="0">
                  <a:srgbClr val="FFF6DD"/>
                </a:gs>
                <a:gs pos="50000">
                  <a:srgbClr val="FFF6DD">
                    <a:gamma/>
                    <a:tint val="0"/>
                    <a:invGamma/>
                  </a:srgbClr>
                </a:gs>
                <a:gs pos="100000">
                  <a:srgbClr val="FFF6DD"/>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08" name="Rectangle 92"/>
            <p:cNvSpPr>
              <a:spLocks noChangeArrowheads="1"/>
            </p:cNvSpPr>
            <p:nvPr/>
          </p:nvSpPr>
          <p:spPr bwMode="auto">
            <a:xfrm>
              <a:off x="927" y="1579"/>
              <a:ext cx="543" cy="615"/>
            </a:xfrm>
            <a:prstGeom prst="rect">
              <a:avLst/>
            </a:prstGeom>
            <a:gradFill rotWithShape="0">
              <a:gsLst>
                <a:gs pos="0">
                  <a:srgbClr val="FFF6DD"/>
                </a:gs>
                <a:gs pos="50000">
                  <a:srgbClr val="FFF6DD">
                    <a:gamma/>
                    <a:tint val="0"/>
                    <a:invGamma/>
                  </a:srgbClr>
                </a:gs>
                <a:gs pos="100000">
                  <a:srgbClr val="FFF6DD"/>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09" name="Rectangle 93"/>
            <p:cNvSpPr>
              <a:spLocks noChangeArrowheads="1"/>
            </p:cNvSpPr>
            <p:nvPr/>
          </p:nvSpPr>
          <p:spPr bwMode="auto">
            <a:xfrm>
              <a:off x="1491" y="1532"/>
              <a:ext cx="2669" cy="1156"/>
            </a:xfrm>
            <a:prstGeom prst="rect">
              <a:avLst/>
            </a:prstGeom>
            <a:gradFill rotWithShape="0">
              <a:gsLst>
                <a:gs pos="0">
                  <a:srgbClr val="FFF8E9"/>
                </a:gs>
                <a:gs pos="50000">
                  <a:srgbClr val="FFF8E9">
                    <a:gamma/>
                    <a:tint val="0"/>
                    <a:invGamma/>
                  </a:srgbClr>
                </a:gs>
                <a:gs pos="100000">
                  <a:srgbClr val="FFF8E9"/>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0" name="Rectangle 94"/>
            <p:cNvSpPr>
              <a:spLocks noChangeArrowheads="1"/>
            </p:cNvSpPr>
            <p:nvPr/>
          </p:nvSpPr>
          <p:spPr bwMode="auto">
            <a:xfrm>
              <a:off x="1179" y="2194"/>
              <a:ext cx="416" cy="460"/>
            </a:xfrm>
            <a:prstGeom prst="rect">
              <a:avLst/>
            </a:prstGeom>
            <a:gradFill rotWithShape="0">
              <a:gsLst>
                <a:gs pos="0">
                  <a:srgbClr val="FFF8E9"/>
                </a:gs>
                <a:gs pos="50000">
                  <a:srgbClr val="FFF8E9">
                    <a:gamma/>
                    <a:tint val="0"/>
                    <a:invGamma/>
                  </a:srgbClr>
                </a:gs>
                <a:gs pos="100000">
                  <a:srgbClr val="FFF8E9"/>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1" name="AutoShape 95"/>
            <p:cNvSpPr>
              <a:spLocks noChangeArrowheads="1"/>
            </p:cNvSpPr>
            <p:nvPr/>
          </p:nvSpPr>
          <p:spPr bwMode="auto">
            <a:xfrm>
              <a:off x="1916" y="1953"/>
              <a:ext cx="1031" cy="376"/>
            </a:xfrm>
            <a:prstGeom prst="roundRect">
              <a:avLst>
                <a:gd name="adj" fmla="val 16667"/>
              </a:avLst>
            </a:prstGeom>
            <a:gradFill rotWithShape="0">
              <a:gsLst>
                <a:gs pos="0">
                  <a:schemeClr val="folHlink"/>
                </a:gs>
                <a:gs pos="50000">
                  <a:schemeClr val="folHlink">
                    <a:gamma/>
                    <a:tint val="0"/>
                    <a:invGamma/>
                  </a:schemeClr>
                </a:gs>
                <a:gs pos="100000">
                  <a:schemeClr val="folHlink"/>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2" name="Rectangle 96"/>
            <p:cNvSpPr>
              <a:spLocks noChangeArrowheads="1"/>
            </p:cNvSpPr>
            <p:nvPr/>
          </p:nvSpPr>
          <p:spPr bwMode="auto">
            <a:xfrm>
              <a:off x="3172" y="1532"/>
              <a:ext cx="988" cy="6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3" name="AutoShape 97"/>
            <p:cNvSpPr>
              <a:spLocks noChangeArrowheads="1"/>
            </p:cNvSpPr>
            <p:nvPr/>
          </p:nvSpPr>
          <p:spPr bwMode="auto">
            <a:xfrm>
              <a:off x="3170" y="1532"/>
              <a:ext cx="988" cy="44"/>
            </a:xfrm>
            <a:prstGeom prst="roundRect">
              <a:avLst>
                <a:gd name="adj" fmla="val 16667"/>
              </a:avLst>
            </a:prstGeom>
            <a:gradFill rotWithShape="0">
              <a:gsLst>
                <a:gs pos="0">
                  <a:schemeClr val="folHlink"/>
                </a:gs>
                <a:gs pos="100000">
                  <a:schemeClr val="folHlink">
                    <a:gamma/>
                    <a:tint val="0"/>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4" name="Rectangle 98"/>
            <p:cNvSpPr>
              <a:spLocks noChangeArrowheads="1"/>
            </p:cNvSpPr>
            <p:nvPr/>
          </p:nvSpPr>
          <p:spPr bwMode="auto">
            <a:xfrm>
              <a:off x="3214" y="1638"/>
              <a:ext cx="364" cy="200"/>
            </a:xfrm>
            <a:prstGeom prst="rect">
              <a:avLst/>
            </a:prstGeom>
            <a:gradFill rotWithShape="0">
              <a:gsLst>
                <a:gs pos="0">
                  <a:schemeClr val="tx1">
                    <a:gamma/>
                    <a:tint val="0"/>
                    <a:invGamma/>
                  </a:schemeClr>
                </a:gs>
                <a:gs pos="100000">
                  <a:schemeClr val="tx1"/>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5" name="Rectangle 99"/>
            <p:cNvSpPr>
              <a:spLocks noChangeArrowheads="1"/>
            </p:cNvSpPr>
            <p:nvPr/>
          </p:nvSpPr>
          <p:spPr bwMode="auto">
            <a:xfrm>
              <a:off x="3266" y="1671"/>
              <a:ext cx="260" cy="133"/>
            </a:xfrm>
            <a:prstGeom prst="rect">
              <a:avLst/>
            </a:prstGeom>
            <a:gradFill rotWithShape="0">
              <a:gsLst>
                <a:gs pos="0">
                  <a:schemeClr val="bg2"/>
                </a:gs>
                <a:gs pos="100000">
                  <a:schemeClr val="bg2">
                    <a:gamma/>
                    <a:shade val="66275"/>
                    <a:invGamma/>
                  </a:scheme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6" name="Rectangle 100"/>
            <p:cNvSpPr>
              <a:spLocks noChangeArrowheads="1"/>
            </p:cNvSpPr>
            <p:nvPr/>
          </p:nvSpPr>
          <p:spPr bwMode="auto">
            <a:xfrm>
              <a:off x="3259" y="1954"/>
              <a:ext cx="234" cy="145"/>
            </a:xfrm>
            <a:prstGeom prst="rect">
              <a:avLst/>
            </a:prstGeom>
            <a:gradFill rotWithShape="0">
              <a:gsLst>
                <a:gs pos="0">
                  <a:schemeClr val="tx1">
                    <a:gamma/>
                    <a:tint val="29804"/>
                    <a:invGamma/>
                  </a:schemeClr>
                </a:gs>
                <a:gs pos="100000">
                  <a:schemeClr val="tx1"/>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7" name="Rectangle 101"/>
            <p:cNvSpPr>
              <a:spLocks noChangeArrowheads="1"/>
            </p:cNvSpPr>
            <p:nvPr/>
          </p:nvSpPr>
          <p:spPr bwMode="auto">
            <a:xfrm>
              <a:off x="3289" y="1977"/>
              <a:ext cx="174" cy="96"/>
            </a:xfrm>
            <a:prstGeom prst="rect">
              <a:avLst/>
            </a:prstGeom>
            <a:gradFill rotWithShape="0">
              <a:gsLst>
                <a:gs pos="0">
                  <a:schemeClr val="bg2"/>
                </a:gs>
                <a:gs pos="100000">
                  <a:schemeClr val="bg2">
                    <a:gamma/>
                    <a:shade val="46275"/>
                    <a:invGamma/>
                  </a:scheme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i="0">
                <a:ea typeface="宋体" panose="02010600030101010101" pitchFamily="2" charset="-122"/>
              </a:endParaRPr>
            </a:p>
          </p:txBody>
        </p:sp>
        <p:sp>
          <p:nvSpPr>
            <p:cNvPr id="9318" name="Rectangle 102"/>
            <p:cNvSpPr>
              <a:spLocks noChangeArrowheads="1"/>
            </p:cNvSpPr>
            <p:nvPr/>
          </p:nvSpPr>
          <p:spPr bwMode="auto">
            <a:xfrm>
              <a:off x="3217" y="1857"/>
              <a:ext cx="51" cy="4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 name="Rectangle 103"/>
            <p:cNvSpPr>
              <a:spLocks noChangeArrowheads="1"/>
            </p:cNvSpPr>
            <p:nvPr/>
          </p:nvSpPr>
          <p:spPr bwMode="auto">
            <a:xfrm>
              <a:off x="3270" y="1857"/>
              <a:ext cx="51" cy="44"/>
            </a:xfrm>
            <a:prstGeom prst="rect">
              <a:avLst/>
            </a:prstGeom>
            <a:solidFill>
              <a:srgbClr val="33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 name="Rectangle 104"/>
            <p:cNvSpPr>
              <a:spLocks noChangeArrowheads="1"/>
            </p:cNvSpPr>
            <p:nvPr/>
          </p:nvSpPr>
          <p:spPr bwMode="auto">
            <a:xfrm>
              <a:off x="3415" y="1857"/>
              <a:ext cx="51" cy="44"/>
            </a:xfrm>
            <a:prstGeom prst="rect">
              <a:avLst/>
            </a:prstGeom>
            <a:solidFill>
              <a:srgbClr val="33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1" name="Rectangle 105"/>
            <p:cNvSpPr>
              <a:spLocks noChangeArrowheads="1"/>
            </p:cNvSpPr>
            <p:nvPr/>
          </p:nvSpPr>
          <p:spPr bwMode="auto">
            <a:xfrm>
              <a:off x="3468" y="1857"/>
              <a:ext cx="51" cy="44"/>
            </a:xfrm>
            <a:prstGeom prst="rect">
              <a:avLst/>
            </a:prstGeom>
            <a:solidFill>
              <a:srgbClr val="FFBE0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2" name="Rectangle 106"/>
            <p:cNvSpPr>
              <a:spLocks noChangeArrowheads="1"/>
            </p:cNvSpPr>
            <p:nvPr/>
          </p:nvSpPr>
          <p:spPr bwMode="auto">
            <a:xfrm>
              <a:off x="3520" y="1857"/>
              <a:ext cx="51" cy="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3" name="Rectangle 107"/>
            <p:cNvSpPr>
              <a:spLocks noChangeArrowheads="1"/>
            </p:cNvSpPr>
            <p:nvPr/>
          </p:nvSpPr>
          <p:spPr bwMode="auto">
            <a:xfrm>
              <a:off x="3601" y="1639"/>
              <a:ext cx="156" cy="1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4" name="Rectangle 108" descr="大棋盘"/>
            <p:cNvSpPr>
              <a:spLocks noChangeArrowheads="1"/>
            </p:cNvSpPr>
            <p:nvPr/>
          </p:nvSpPr>
          <p:spPr bwMode="auto">
            <a:xfrm>
              <a:off x="3624" y="1651"/>
              <a:ext cx="114" cy="75"/>
            </a:xfrm>
            <a:prstGeom prst="rect">
              <a:avLst/>
            </a:prstGeom>
            <a:pattFill prst="lgCheck">
              <a:fgClr>
                <a:schemeClr val="bg1"/>
              </a:fgClr>
              <a:bgClr>
                <a:schemeClr val="tx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5" name="Rectangle 109" descr="大棋盘"/>
            <p:cNvSpPr>
              <a:spLocks noChangeArrowheads="1"/>
            </p:cNvSpPr>
            <p:nvPr/>
          </p:nvSpPr>
          <p:spPr bwMode="auto">
            <a:xfrm>
              <a:off x="3624" y="1740"/>
              <a:ext cx="114" cy="74"/>
            </a:xfrm>
            <a:prstGeom prst="rect">
              <a:avLst/>
            </a:prstGeom>
            <a:pattFill prst="lgCheck">
              <a:fgClr>
                <a:schemeClr val="bg1"/>
              </a:fgClr>
              <a:bgClr>
                <a:schemeClr val="tx2"/>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326" name="Group 110"/>
            <p:cNvGrpSpPr>
              <a:grpSpLocks/>
            </p:cNvGrpSpPr>
            <p:nvPr/>
          </p:nvGrpSpPr>
          <p:grpSpPr bwMode="auto">
            <a:xfrm>
              <a:off x="824" y="1754"/>
              <a:ext cx="51" cy="200"/>
              <a:chOff x="1825" y="3624"/>
              <a:chExt cx="47" cy="216"/>
            </a:xfrm>
          </p:grpSpPr>
          <p:sp>
            <p:nvSpPr>
              <p:cNvPr id="9327" name="Rectangle 111"/>
              <p:cNvSpPr>
                <a:spLocks noChangeArrowheads="1"/>
              </p:cNvSpPr>
              <p:nvPr/>
            </p:nvSpPr>
            <p:spPr bwMode="auto">
              <a:xfrm>
                <a:off x="1825" y="3624"/>
                <a:ext cx="47" cy="216"/>
              </a:xfrm>
              <a:prstGeom prst="rect">
                <a:avLst/>
              </a:prstGeom>
              <a:gradFill rotWithShape="0">
                <a:gsLst>
                  <a:gs pos="0">
                    <a:srgbClr val="D8D8D8">
                      <a:gamma/>
                      <a:tint val="0"/>
                      <a:invGamma/>
                    </a:srgbClr>
                  </a:gs>
                  <a:gs pos="50000">
                    <a:srgbClr val="D8D8D8"/>
                  </a:gs>
                  <a:gs pos="100000">
                    <a:srgbClr val="D8D8D8">
                      <a:gamma/>
                      <a:tint val="0"/>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8" name="Line 112"/>
              <p:cNvSpPr>
                <a:spLocks noChangeShapeType="1"/>
              </p:cNvSpPr>
              <p:nvPr/>
            </p:nvSpPr>
            <p:spPr bwMode="auto">
              <a:xfrm>
                <a:off x="1825" y="3652"/>
                <a:ext cx="44"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29" name="Group 113"/>
            <p:cNvGrpSpPr>
              <a:grpSpLocks/>
            </p:cNvGrpSpPr>
            <p:nvPr/>
          </p:nvGrpSpPr>
          <p:grpSpPr bwMode="auto">
            <a:xfrm>
              <a:off x="979" y="1754"/>
              <a:ext cx="52" cy="200"/>
              <a:chOff x="1825" y="3624"/>
              <a:chExt cx="47" cy="216"/>
            </a:xfrm>
          </p:grpSpPr>
          <p:sp>
            <p:nvSpPr>
              <p:cNvPr id="9330" name="Rectangle 114"/>
              <p:cNvSpPr>
                <a:spLocks noChangeArrowheads="1"/>
              </p:cNvSpPr>
              <p:nvPr/>
            </p:nvSpPr>
            <p:spPr bwMode="auto">
              <a:xfrm>
                <a:off x="1825" y="3624"/>
                <a:ext cx="47" cy="216"/>
              </a:xfrm>
              <a:prstGeom prst="rect">
                <a:avLst/>
              </a:prstGeom>
              <a:gradFill rotWithShape="0">
                <a:gsLst>
                  <a:gs pos="0">
                    <a:srgbClr val="D8D8D8">
                      <a:gamma/>
                      <a:tint val="0"/>
                      <a:invGamma/>
                    </a:srgbClr>
                  </a:gs>
                  <a:gs pos="50000">
                    <a:srgbClr val="D8D8D8"/>
                  </a:gs>
                  <a:gs pos="100000">
                    <a:srgbClr val="D8D8D8">
                      <a:gamma/>
                      <a:tint val="0"/>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31" name="Line 115"/>
              <p:cNvSpPr>
                <a:spLocks noChangeShapeType="1"/>
              </p:cNvSpPr>
              <p:nvPr/>
            </p:nvSpPr>
            <p:spPr bwMode="auto">
              <a:xfrm>
                <a:off x="1825" y="3652"/>
                <a:ext cx="44"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332" name="Rectangle 116"/>
            <p:cNvSpPr>
              <a:spLocks noChangeArrowheads="1"/>
            </p:cNvSpPr>
            <p:nvPr/>
          </p:nvSpPr>
          <p:spPr bwMode="auto">
            <a:xfrm>
              <a:off x="139" y="1851"/>
              <a:ext cx="260" cy="933"/>
            </a:xfrm>
            <a:prstGeom prst="rect">
              <a:avLst/>
            </a:prstGeom>
            <a:solidFill>
              <a:srgbClr val="FFF6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33" name="AutoShape 117"/>
            <p:cNvSpPr>
              <a:spLocks noChangeArrowheads="1"/>
            </p:cNvSpPr>
            <p:nvPr/>
          </p:nvSpPr>
          <p:spPr bwMode="auto">
            <a:xfrm>
              <a:off x="0" y="2851"/>
              <a:ext cx="1179" cy="248"/>
            </a:xfrm>
            <a:prstGeom prst="roundRect">
              <a:avLst>
                <a:gd name="adj" fmla="val 16667"/>
              </a:avLst>
            </a:prstGeom>
            <a:gradFill rotWithShape="0">
              <a:gsLst>
                <a:gs pos="0">
                  <a:srgbClr val="FFF1D5"/>
                </a:gs>
                <a:gs pos="50000">
                  <a:srgbClr val="FFF1D5">
                    <a:gamma/>
                    <a:tint val="0"/>
                    <a:invGamma/>
                  </a:srgbClr>
                </a:gs>
                <a:gs pos="100000">
                  <a:srgbClr val="FFF1D5"/>
                </a:gs>
              </a:gsLst>
              <a:lin ang="5400000" scaled="1"/>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334" name="Group 118"/>
            <p:cNvGrpSpPr>
              <a:grpSpLocks/>
            </p:cNvGrpSpPr>
            <p:nvPr/>
          </p:nvGrpSpPr>
          <p:grpSpPr bwMode="auto">
            <a:xfrm>
              <a:off x="103" y="3099"/>
              <a:ext cx="1076" cy="632"/>
              <a:chOff x="144" y="2736"/>
              <a:chExt cx="1536" cy="960"/>
            </a:xfrm>
          </p:grpSpPr>
          <p:sp>
            <p:nvSpPr>
              <p:cNvPr id="9335" name="Rectangle 119"/>
              <p:cNvSpPr>
                <a:spLocks noChangeArrowheads="1"/>
              </p:cNvSpPr>
              <p:nvPr/>
            </p:nvSpPr>
            <p:spPr bwMode="auto">
              <a:xfrm>
                <a:off x="144" y="2736"/>
                <a:ext cx="768" cy="9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36" name="Rectangle 120"/>
              <p:cNvSpPr>
                <a:spLocks noChangeArrowheads="1"/>
              </p:cNvSpPr>
              <p:nvPr/>
            </p:nvSpPr>
            <p:spPr bwMode="auto">
              <a:xfrm>
                <a:off x="912" y="2736"/>
                <a:ext cx="768" cy="9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37" name="Group 121"/>
            <p:cNvGrpSpPr>
              <a:grpSpLocks/>
            </p:cNvGrpSpPr>
            <p:nvPr/>
          </p:nvGrpSpPr>
          <p:grpSpPr bwMode="auto">
            <a:xfrm>
              <a:off x="1200" y="3098"/>
              <a:ext cx="1074" cy="632"/>
              <a:chOff x="144" y="2736"/>
              <a:chExt cx="1536" cy="960"/>
            </a:xfrm>
          </p:grpSpPr>
          <p:sp>
            <p:nvSpPr>
              <p:cNvPr id="9338" name="Rectangle 122"/>
              <p:cNvSpPr>
                <a:spLocks noChangeArrowheads="1"/>
              </p:cNvSpPr>
              <p:nvPr/>
            </p:nvSpPr>
            <p:spPr bwMode="auto">
              <a:xfrm>
                <a:off x="144" y="2736"/>
                <a:ext cx="768" cy="9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39" name="Rectangle 123"/>
              <p:cNvSpPr>
                <a:spLocks noChangeArrowheads="1"/>
              </p:cNvSpPr>
              <p:nvPr/>
            </p:nvSpPr>
            <p:spPr bwMode="auto">
              <a:xfrm>
                <a:off x="912" y="2736"/>
                <a:ext cx="768" cy="9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340" name="Rectangle 124"/>
            <p:cNvSpPr>
              <a:spLocks noChangeArrowheads="1"/>
            </p:cNvSpPr>
            <p:nvPr/>
          </p:nvSpPr>
          <p:spPr bwMode="auto">
            <a:xfrm>
              <a:off x="2288" y="3098"/>
              <a:ext cx="1074" cy="6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41" name="AutoShape 125"/>
            <p:cNvSpPr>
              <a:spLocks noChangeArrowheads="1"/>
            </p:cNvSpPr>
            <p:nvPr/>
          </p:nvSpPr>
          <p:spPr bwMode="auto">
            <a:xfrm>
              <a:off x="3415" y="2849"/>
              <a:ext cx="1248" cy="248"/>
            </a:xfrm>
            <a:prstGeom prst="roundRect">
              <a:avLst>
                <a:gd name="adj" fmla="val 16667"/>
              </a:avLst>
            </a:prstGeom>
            <a:gradFill rotWithShape="0">
              <a:gsLst>
                <a:gs pos="0">
                  <a:srgbClr val="FFF1D5"/>
                </a:gs>
                <a:gs pos="50000">
                  <a:srgbClr val="FFF1D5">
                    <a:gamma/>
                    <a:tint val="0"/>
                    <a:invGamma/>
                  </a:srgbClr>
                </a:gs>
                <a:gs pos="100000">
                  <a:srgbClr val="FFF1D5"/>
                </a:gs>
              </a:gsLst>
              <a:lin ang="5400000" scaled="1"/>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342" name="Group 126"/>
            <p:cNvGrpSpPr>
              <a:grpSpLocks/>
            </p:cNvGrpSpPr>
            <p:nvPr/>
          </p:nvGrpSpPr>
          <p:grpSpPr bwMode="auto">
            <a:xfrm>
              <a:off x="3380" y="3099"/>
              <a:ext cx="1075" cy="632"/>
              <a:chOff x="144" y="2736"/>
              <a:chExt cx="1536" cy="960"/>
            </a:xfrm>
          </p:grpSpPr>
          <p:sp>
            <p:nvSpPr>
              <p:cNvPr id="9343" name="Rectangle 127"/>
              <p:cNvSpPr>
                <a:spLocks noChangeArrowheads="1"/>
              </p:cNvSpPr>
              <p:nvPr/>
            </p:nvSpPr>
            <p:spPr bwMode="auto">
              <a:xfrm>
                <a:off x="144" y="2736"/>
                <a:ext cx="768" cy="96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44" name="Rectangle 128"/>
              <p:cNvSpPr>
                <a:spLocks noChangeArrowheads="1"/>
              </p:cNvSpPr>
              <p:nvPr/>
            </p:nvSpPr>
            <p:spPr bwMode="auto">
              <a:xfrm>
                <a:off x="912" y="2736"/>
                <a:ext cx="768" cy="96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345" name="AutoShape 129"/>
            <p:cNvSpPr>
              <a:spLocks noChangeArrowheads="1"/>
            </p:cNvSpPr>
            <p:nvPr/>
          </p:nvSpPr>
          <p:spPr bwMode="auto">
            <a:xfrm>
              <a:off x="191" y="2775"/>
              <a:ext cx="943" cy="77"/>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46" name="Rectangle 130"/>
            <p:cNvSpPr>
              <a:spLocks noChangeArrowheads="1"/>
            </p:cNvSpPr>
            <p:nvPr/>
          </p:nvSpPr>
          <p:spPr bwMode="auto">
            <a:xfrm>
              <a:off x="4455" y="3086"/>
              <a:ext cx="1577" cy="64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47" name="Rectangle 131"/>
            <p:cNvSpPr>
              <a:spLocks noChangeArrowheads="1"/>
            </p:cNvSpPr>
            <p:nvPr/>
          </p:nvSpPr>
          <p:spPr bwMode="auto">
            <a:xfrm>
              <a:off x="104" y="3737"/>
              <a:ext cx="4368" cy="107"/>
            </a:xfrm>
            <a:prstGeom prst="rect">
              <a:avLst/>
            </a:prstGeom>
            <a:gradFill rotWithShape="0">
              <a:gsLst>
                <a:gs pos="0">
                  <a:srgbClr val="D2D2D2">
                    <a:gamma/>
                    <a:tint val="0"/>
                    <a:invGamma/>
                  </a:srgbClr>
                </a:gs>
                <a:gs pos="50000">
                  <a:srgbClr val="D2D2D2"/>
                </a:gs>
                <a:gs pos="100000">
                  <a:srgbClr val="D2D2D2">
                    <a:gamma/>
                    <a:tint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48" name="Line 132"/>
            <p:cNvSpPr>
              <a:spLocks noChangeShapeType="1"/>
            </p:cNvSpPr>
            <p:nvPr/>
          </p:nvSpPr>
          <p:spPr bwMode="auto">
            <a:xfrm>
              <a:off x="243" y="3789"/>
              <a:ext cx="4004"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349" name="Group 133"/>
            <p:cNvGrpSpPr>
              <a:grpSpLocks/>
            </p:cNvGrpSpPr>
            <p:nvPr/>
          </p:nvGrpSpPr>
          <p:grpSpPr bwMode="auto">
            <a:xfrm>
              <a:off x="113" y="3740"/>
              <a:ext cx="165" cy="138"/>
              <a:chOff x="168" y="3324"/>
              <a:chExt cx="152" cy="168"/>
            </a:xfrm>
          </p:grpSpPr>
          <p:sp>
            <p:nvSpPr>
              <p:cNvPr id="9350" name="Rectangle 134"/>
              <p:cNvSpPr>
                <a:spLocks noChangeArrowheads="1"/>
              </p:cNvSpPr>
              <p:nvPr/>
            </p:nvSpPr>
            <p:spPr bwMode="auto">
              <a:xfrm>
                <a:off x="176" y="3324"/>
                <a:ext cx="132" cy="168"/>
              </a:xfrm>
              <a:prstGeom prst="rect">
                <a:avLst/>
              </a:prstGeom>
              <a:gradFill rotWithShape="0">
                <a:gsLst>
                  <a:gs pos="0">
                    <a:schemeClr val="folHlink">
                      <a:gamma/>
                      <a:tint val="0"/>
                      <a:invGamma/>
                    </a:schemeClr>
                  </a:gs>
                  <a:gs pos="50000">
                    <a:schemeClr val="folHlink"/>
                  </a:gs>
                  <a:gs pos="100000">
                    <a:schemeClr val="fo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51" name="Oval 135"/>
              <p:cNvSpPr>
                <a:spLocks noChangeArrowheads="1"/>
              </p:cNvSpPr>
              <p:nvPr/>
            </p:nvSpPr>
            <p:spPr bwMode="auto">
              <a:xfrm>
                <a:off x="168" y="3336"/>
                <a:ext cx="48" cy="4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52" name="Oval 136"/>
              <p:cNvSpPr>
                <a:spLocks noChangeArrowheads="1"/>
              </p:cNvSpPr>
              <p:nvPr/>
            </p:nvSpPr>
            <p:spPr bwMode="auto">
              <a:xfrm>
                <a:off x="272" y="3336"/>
                <a:ext cx="48" cy="4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53" name="Group 137"/>
            <p:cNvGrpSpPr>
              <a:grpSpLocks/>
            </p:cNvGrpSpPr>
            <p:nvPr/>
          </p:nvGrpSpPr>
          <p:grpSpPr bwMode="auto">
            <a:xfrm>
              <a:off x="1283" y="3744"/>
              <a:ext cx="165" cy="138"/>
              <a:chOff x="168" y="3324"/>
              <a:chExt cx="152" cy="168"/>
            </a:xfrm>
          </p:grpSpPr>
          <p:sp>
            <p:nvSpPr>
              <p:cNvPr id="9354" name="Rectangle 138"/>
              <p:cNvSpPr>
                <a:spLocks noChangeArrowheads="1"/>
              </p:cNvSpPr>
              <p:nvPr/>
            </p:nvSpPr>
            <p:spPr bwMode="auto">
              <a:xfrm>
                <a:off x="176" y="3324"/>
                <a:ext cx="132" cy="168"/>
              </a:xfrm>
              <a:prstGeom prst="rect">
                <a:avLst/>
              </a:prstGeom>
              <a:gradFill rotWithShape="0">
                <a:gsLst>
                  <a:gs pos="0">
                    <a:schemeClr val="folHlink">
                      <a:gamma/>
                      <a:tint val="0"/>
                      <a:invGamma/>
                    </a:schemeClr>
                  </a:gs>
                  <a:gs pos="50000">
                    <a:schemeClr val="folHlink"/>
                  </a:gs>
                  <a:gs pos="100000">
                    <a:schemeClr val="fo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55" name="Oval 139"/>
              <p:cNvSpPr>
                <a:spLocks noChangeArrowheads="1"/>
              </p:cNvSpPr>
              <p:nvPr/>
            </p:nvSpPr>
            <p:spPr bwMode="auto">
              <a:xfrm>
                <a:off x="168" y="3336"/>
                <a:ext cx="48" cy="4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56" name="Oval 140"/>
              <p:cNvSpPr>
                <a:spLocks noChangeArrowheads="1"/>
              </p:cNvSpPr>
              <p:nvPr/>
            </p:nvSpPr>
            <p:spPr bwMode="auto">
              <a:xfrm>
                <a:off x="272" y="3336"/>
                <a:ext cx="48" cy="4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57" name="Group 141"/>
            <p:cNvGrpSpPr>
              <a:grpSpLocks/>
            </p:cNvGrpSpPr>
            <p:nvPr/>
          </p:nvGrpSpPr>
          <p:grpSpPr bwMode="auto">
            <a:xfrm>
              <a:off x="4221" y="3750"/>
              <a:ext cx="165" cy="138"/>
              <a:chOff x="168" y="3324"/>
              <a:chExt cx="152" cy="168"/>
            </a:xfrm>
          </p:grpSpPr>
          <p:sp>
            <p:nvSpPr>
              <p:cNvPr id="9358" name="Rectangle 142"/>
              <p:cNvSpPr>
                <a:spLocks noChangeArrowheads="1"/>
              </p:cNvSpPr>
              <p:nvPr/>
            </p:nvSpPr>
            <p:spPr bwMode="auto">
              <a:xfrm>
                <a:off x="176" y="3324"/>
                <a:ext cx="132" cy="168"/>
              </a:xfrm>
              <a:prstGeom prst="rect">
                <a:avLst/>
              </a:prstGeom>
              <a:gradFill rotWithShape="0">
                <a:gsLst>
                  <a:gs pos="0">
                    <a:schemeClr val="folHlink">
                      <a:gamma/>
                      <a:tint val="0"/>
                      <a:invGamma/>
                    </a:schemeClr>
                  </a:gs>
                  <a:gs pos="50000">
                    <a:schemeClr val="folHlink"/>
                  </a:gs>
                  <a:gs pos="100000">
                    <a:schemeClr val="fo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59" name="Oval 143"/>
              <p:cNvSpPr>
                <a:spLocks noChangeArrowheads="1"/>
              </p:cNvSpPr>
              <p:nvPr/>
            </p:nvSpPr>
            <p:spPr bwMode="auto">
              <a:xfrm>
                <a:off x="168" y="3336"/>
                <a:ext cx="48" cy="4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60" name="Oval 144"/>
              <p:cNvSpPr>
                <a:spLocks noChangeArrowheads="1"/>
              </p:cNvSpPr>
              <p:nvPr/>
            </p:nvSpPr>
            <p:spPr bwMode="auto">
              <a:xfrm>
                <a:off x="272" y="3336"/>
                <a:ext cx="48" cy="4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61" name="Group 145"/>
            <p:cNvGrpSpPr>
              <a:grpSpLocks/>
            </p:cNvGrpSpPr>
            <p:nvPr/>
          </p:nvGrpSpPr>
          <p:grpSpPr bwMode="auto">
            <a:xfrm>
              <a:off x="520" y="3316"/>
              <a:ext cx="51" cy="177"/>
              <a:chOff x="536" y="2808"/>
              <a:chExt cx="47" cy="216"/>
            </a:xfrm>
          </p:grpSpPr>
          <p:sp>
            <p:nvSpPr>
              <p:cNvPr id="9362" name="Rectangle 146"/>
              <p:cNvSpPr>
                <a:spLocks noChangeArrowheads="1"/>
              </p:cNvSpPr>
              <p:nvPr/>
            </p:nvSpPr>
            <p:spPr bwMode="auto">
              <a:xfrm>
                <a:off x="536" y="2808"/>
                <a:ext cx="47" cy="216"/>
              </a:xfrm>
              <a:prstGeom prst="rect">
                <a:avLst/>
              </a:prstGeom>
              <a:gradFill rotWithShape="0">
                <a:gsLst>
                  <a:gs pos="0">
                    <a:schemeClr val="folHlink">
                      <a:gamma/>
                      <a:tint val="0"/>
                      <a:invGamma/>
                    </a:schemeClr>
                  </a:gs>
                  <a:gs pos="50000">
                    <a:schemeClr val="folHlink"/>
                  </a:gs>
                  <a:gs pos="100000">
                    <a:schemeClr val="folHlink">
                      <a:gamma/>
                      <a:tint val="0"/>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63" name="Line 147"/>
              <p:cNvSpPr>
                <a:spLocks noChangeShapeType="1"/>
              </p:cNvSpPr>
              <p:nvPr/>
            </p:nvSpPr>
            <p:spPr bwMode="auto">
              <a:xfrm>
                <a:off x="536" y="2836"/>
                <a:ext cx="44"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64" name="Group 148"/>
            <p:cNvGrpSpPr>
              <a:grpSpLocks/>
            </p:cNvGrpSpPr>
            <p:nvPr/>
          </p:nvGrpSpPr>
          <p:grpSpPr bwMode="auto">
            <a:xfrm>
              <a:off x="708" y="3316"/>
              <a:ext cx="51" cy="177"/>
              <a:chOff x="536" y="2808"/>
              <a:chExt cx="47" cy="216"/>
            </a:xfrm>
          </p:grpSpPr>
          <p:sp>
            <p:nvSpPr>
              <p:cNvPr id="9365" name="Rectangle 149"/>
              <p:cNvSpPr>
                <a:spLocks noChangeArrowheads="1"/>
              </p:cNvSpPr>
              <p:nvPr/>
            </p:nvSpPr>
            <p:spPr bwMode="auto">
              <a:xfrm>
                <a:off x="536" y="2808"/>
                <a:ext cx="47" cy="216"/>
              </a:xfrm>
              <a:prstGeom prst="rect">
                <a:avLst/>
              </a:prstGeom>
              <a:gradFill rotWithShape="0">
                <a:gsLst>
                  <a:gs pos="0">
                    <a:schemeClr val="folHlink">
                      <a:gamma/>
                      <a:tint val="0"/>
                      <a:invGamma/>
                    </a:schemeClr>
                  </a:gs>
                  <a:gs pos="50000">
                    <a:schemeClr val="folHlink"/>
                  </a:gs>
                  <a:gs pos="100000">
                    <a:schemeClr val="folHlink">
                      <a:gamma/>
                      <a:tint val="0"/>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66" name="Line 150"/>
              <p:cNvSpPr>
                <a:spLocks noChangeShapeType="1"/>
              </p:cNvSpPr>
              <p:nvPr/>
            </p:nvSpPr>
            <p:spPr bwMode="auto">
              <a:xfrm>
                <a:off x="536" y="2836"/>
                <a:ext cx="44"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67" name="Group 151"/>
            <p:cNvGrpSpPr>
              <a:grpSpLocks/>
            </p:cNvGrpSpPr>
            <p:nvPr/>
          </p:nvGrpSpPr>
          <p:grpSpPr bwMode="auto">
            <a:xfrm>
              <a:off x="1629" y="3316"/>
              <a:ext cx="51" cy="177"/>
              <a:chOff x="536" y="2808"/>
              <a:chExt cx="47" cy="216"/>
            </a:xfrm>
          </p:grpSpPr>
          <p:sp>
            <p:nvSpPr>
              <p:cNvPr id="9368" name="Rectangle 152"/>
              <p:cNvSpPr>
                <a:spLocks noChangeArrowheads="1"/>
              </p:cNvSpPr>
              <p:nvPr/>
            </p:nvSpPr>
            <p:spPr bwMode="auto">
              <a:xfrm>
                <a:off x="536" y="2808"/>
                <a:ext cx="47" cy="216"/>
              </a:xfrm>
              <a:prstGeom prst="rect">
                <a:avLst/>
              </a:prstGeom>
              <a:gradFill rotWithShape="0">
                <a:gsLst>
                  <a:gs pos="0">
                    <a:schemeClr val="folHlink">
                      <a:gamma/>
                      <a:tint val="0"/>
                      <a:invGamma/>
                    </a:schemeClr>
                  </a:gs>
                  <a:gs pos="50000">
                    <a:schemeClr val="folHlink"/>
                  </a:gs>
                  <a:gs pos="100000">
                    <a:schemeClr val="folHlink">
                      <a:gamma/>
                      <a:tint val="0"/>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69" name="Line 153"/>
              <p:cNvSpPr>
                <a:spLocks noChangeShapeType="1"/>
              </p:cNvSpPr>
              <p:nvPr/>
            </p:nvSpPr>
            <p:spPr bwMode="auto">
              <a:xfrm>
                <a:off x="536" y="2836"/>
                <a:ext cx="44"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70" name="Group 154"/>
            <p:cNvGrpSpPr>
              <a:grpSpLocks/>
            </p:cNvGrpSpPr>
            <p:nvPr/>
          </p:nvGrpSpPr>
          <p:grpSpPr bwMode="auto">
            <a:xfrm>
              <a:off x="1804" y="3316"/>
              <a:ext cx="51" cy="177"/>
              <a:chOff x="536" y="2808"/>
              <a:chExt cx="47" cy="216"/>
            </a:xfrm>
          </p:grpSpPr>
          <p:sp>
            <p:nvSpPr>
              <p:cNvPr id="9371" name="Rectangle 155"/>
              <p:cNvSpPr>
                <a:spLocks noChangeArrowheads="1"/>
              </p:cNvSpPr>
              <p:nvPr/>
            </p:nvSpPr>
            <p:spPr bwMode="auto">
              <a:xfrm>
                <a:off x="536" y="2808"/>
                <a:ext cx="47" cy="216"/>
              </a:xfrm>
              <a:prstGeom prst="rect">
                <a:avLst/>
              </a:prstGeom>
              <a:gradFill rotWithShape="0">
                <a:gsLst>
                  <a:gs pos="0">
                    <a:schemeClr val="folHlink">
                      <a:gamma/>
                      <a:tint val="0"/>
                      <a:invGamma/>
                    </a:schemeClr>
                  </a:gs>
                  <a:gs pos="50000">
                    <a:schemeClr val="folHlink"/>
                  </a:gs>
                  <a:gs pos="100000">
                    <a:schemeClr val="folHlink">
                      <a:gamma/>
                      <a:tint val="0"/>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72" name="Line 156"/>
              <p:cNvSpPr>
                <a:spLocks noChangeShapeType="1"/>
              </p:cNvSpPr>
              <p:nvPr/>
            </p:nvSpPr>
            <p:spPr bwMode="auto">
              <a:xfrm>
                <a:off x="536" y="2836"/>
                <a:ext cx="44"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73" name="Group 157"/>
            <p:cNvGrpSpPr>
              <a:grpSpLocks/>
            </p:cNvGrpSpPr>
            <p:nvPr/>
          </p:nvGrpSpPr>
          <p:grpSpPr bwMode="auto">
            <a:xfrm>
              <a:off x="3267" y="3316"/>
              <a:ext cx="51" cy="177"/>
              <a:chOff x="536" y="2808"/>
              <a:chExt cx="47" cy="216"/>
            </a:xfrm>
          </p:grpSpPr>
          <p:sp>
            <p:nvSpPr>
              <p:cNvPr id="9374" name="Rectangle 158"/>
              <p:cNvSpPr>
                <a:spLocks noChangeArrowheads="1"/>
              </p:cNvSpPr>
              <p:nvPr/>
            </p:nvSpPr>
            <p:spPr bwMode="auto">
              <a:xfrm>
                <a:off x="536" y="2808"/>
                <a:ext cx="47" cy="216"/>
              </a:xfrm>
              <a:prstGeom prst="rect">
                <a:avLst/>
              </a:prstGeom>
              <a:gradFill rotWithShape="0">
                <a:gsLst>
                  <a:gs pos="0">
                    <a:schemeClr val="folHlink">
                      <a:gamma/>
                      <a:tint val="0"/>
                      <a:invGamma/>
                    </a:schemeClr>
                  </a:gs>
                  <a:gs pos="50000">
                    <a:schemeClr val="folHlink"/>
                  </a:gs>
                  <a:gs pos="100000">
                    <a:schemeClr val="folHlink">
                      <a:gamma/>
                      <a:tint val="0"/>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75" name="Line 159"/>
              <p:cNvSpPr>
                <a:spLocks noChangeShapeType="1"/>
              </p:cNvSpPr>
              <p:nvPr/>
            </p:nvSpPr>
            <p:spPr bwMode="auto">
              <a:xfrm>
                <a:off x="536" y="2836"/>
                <a:ext cx="44"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76" name="Group 160"/>
            <p:cNvGrpSpPr>
              <a:grpSpLocks/>
            </p:cNvGrpSpPr>
            <p:nvPr/>
          </p:nvGrpSpPr>
          <p:grpSpPr bwMode="auto">
            <a:xfrm>
              <a:off x="3806" y="3316"/>
              <a:ext cx="51" cy="177"/>
              <a:chOff x="536" y="2808"/>
              <a:chExt cx="47" cy="216"/>
            </a:xfrm>
          </p:grpSpPr>
          <p:sp>
            <p:nvSpPr>
              <p:cNvPr id="9377" name="Rectangle 161"/>
              <p:cNvSpPr>
                <a:spLocks noChangeArrowheads="1"/>
              </p:cNvSpPr>
              <p:nvPr/>
            </p:nvSpPr>
            <p:spPr bwMode="auto">
              <a:xfrm>
                <a:off x="536" y="2808"/>
                <a:ext cx="47" cy="216"/>
              </a:xfrm>
              <a:prstGeom prst="rect">
                <a:avLst/>
              </a:prstGeom>
              <a:gradFill rotWithShape="0">
                <a:gsLst>
                  <a:gs pos="0">
                    <a:schemeClr val="folHlink">
                      <a:gamma/>
                      <a:tint val="0"/>
                      <a:invGamma/>
                    </a:schemeClr>
                  </a:gs>
                  <a:gs pos="50000">
                    <a:schemeClr val="folHlink"/>
                  </a:gs>
                  <a:gs pos="100000">
                    <a:schemeClr val="folHlink">
                      <a:gamma/>
                      <a:tint val="0"/>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78" name="Line 162"/>
              <p:cNvSpPr>
                <a:spLocks noChangeShapeType="1"/>
              </p:cNvSpPr>
              <p:nvPr/>
            </p:nvSpPr>
            <p:spPr bwMode="auto">
              <a:xfrm>
                <a:off x="536" y="2836"/>
                <a:ext cx="44"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79" name="Group 163"/>
            <p:cNvGrpSpPr>
              <a:grpSpLocks/>
            </p:cNvGrpSpPr>
            <p:nvPr/>
          </p:nvGrpSpPr>
          <p:grpSpPr bwMode="auto">
            <a:xfrm>
              <a:off x="3982" y="3316"/>
              <a:ext cx="51" cy="177"/>
              <a:chOff x="536" y="2808"/>
              <a:chExt cx="47" cy="216"/>
            </a:xfrm>
          </p:grpSpPr>
          <p:sp>
            <p:nvSpPr>
              <p:cNvPr id="9380" name="Rectangle 164"/>
              <p:cNvSpPr>
                <a:spLocks noChangeArrowheads="1"/>
              </p:cNvSpPr>
              <p:nvPr/>
            </p:nvSpPr>
            <p:spPr bwMode="auto">
              <a:xfrm>
                <a:off x="536" y="2808"/>
                <a:ext cx="47" cy="216"/>
              </a:xfrm>
              <a:prstGeom prst="rect">
                <a:avLst/>
              </a:prstGeom>
              <a:gradFill rotWithShape="0">
                <a:gsLst>
                  <a:gs pos="0">
                    <a:schemeClr val="folHlink">
                      <a:gamma/>
                      <a:tint val="0"/>
                      <a:invGamma/>
                    </a:schemeClr>
                  </a:gs>
                  <a:gs pos="50000">
                    <a:schemeClr val="folHlink"/>
                  </a:gs>
                  <a:gs pos="100000">
                    <a:schemeClr val="folHlink">
                      <a:gamma/>
                      <a:tint val="0"/>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81" name="Line 165"/>
              <p:cNvSpPr>
                <a:spLocks noChangeShapeType="1"/>
              </p:cNvSpPr>
              <p:nvPr/>
            </p:nvSpPr>
            <p:spPr bwMode="auto">
              <a:xfrm>
                <a:off x="536" y="2836"/>
                <a:ext cx="44"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382" name="Rectangle 166"/>
            <p:cNvSpPr>
              <a:spLocks noChangeArrowheads="1"/>
            </p:cNvSpPr>
            <p:nvPr/>
          </p:nvSpPr>
          <p:spPr bwMode="auto">
            <a:xfrm>
              <a:off x="1602" y="2482"/>
              <a:ext cx="1501" cy="150"/>
            </a:xfrm>
            <a:prstGeom prst="rect">
              <a:avLst/>
            </a:prstGeom>
            <a:gradFill rotWithShape="0">
              <a:gsLst>
                <a:gs pos="0">
                  <a:schemeClr val="folHlink"/>
                </a:gs>
                <a:gs pos="100000">
                  <a:schemeClr val="folHlink">
                    <a:gamma/>
                    <a:tint val="0"/>
                    <a:invGamma/>
                  </a:schemeClr>
                </a:gs>
              </a:gsLst>
              <a:lin ang="2700000" scaled="1"/>
            </a:gra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83" name="Rectangle 167" descr="浅色竖线"/>
            <p:cNvSpPr>
              <a:spLocks noChangeArrowheads="1"/>
            </p:cNvSpPr>
            <p:nvPr/>
          </p:nvSpPr>
          <p:spPr bwMode="auto">
            <a:xfrm>
              <a:off x="1387" y="3138"/>
              <a:ext cx="260" cy="40"/>
            </a:xfrm>
            <a:prstGeom prst="rect">
              <a:avLst/>
            </a:prstGeom>
            <a:pattFill prst="ltVert">
              <a:fgClr>
                <a:srgbClr val="FFFFFF"/>
              </a:fgClr>
              <a:bgClr>
                <a:srgbClr val="CCCCCC"/>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84" name="Rectangle 168" descr="浅色竖线"/>
            <p:cNvSpPr>
              <a:spLocks noChangeArrowheads="1"/>
            </p:cNvSpPr>
            <p:nvPr/>
          </p:nvSpPr>
          <p:spPr bwMode="auto">
            <a:xfrm>
              <a:off x="1387" y="3188"/>
              <a:ext cx="260" cy="39"/>
            </a:xfrm>
            <a:prstGeom prst="rect">
              <a:avLst/>
            </a:prstGeom>
            <a:pattFill prst="ltVert">
              <a:fgClr>
                <a:srgbClr val="FFFFFF"/>
              </a:fgClr>
              <a:bgClr>
                <a:srgbClr val="CCCCCC"/>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85" name="Rectangle 169" descr="浅色竖线"/>
            <p:cNvSpPr>
              <a:spLocks noChangeArrowheads="1"/>
            </p:cNvSpPr>
            <p:nvPr/>
          </p:nvSpPr>
          <p:spPr bwMode="auto">
            <a:xfrm>
              <a:off x="1849" y="3138"/>
              <a:ext cx="260" cy="40"/>
            </a:xfrm>
            <a:prstGeom prst="rect">
              <a:avLst/>
            </a:prstGeom>
            <a:pattFill prst="ltVert">
              <a:fgClr>
                <a:srgbClr val="FFFFFF"/>
              </a:fgClr>
              <a:bgClr>
                <a:srgbClr val="CCCCCC"/>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86" name="Rectangle 170" descr="浅色竖线"/>
            <p:cNvSpPr>
              <a:spLocks noChangeArrowheads="1"/>
            </p:cNvSpPr>
            <p:nvPr/>
          </p:nvSpPr>
          <p:spPr bwMode="auto">
            <a:xfrm>
              <a:off x="1849" y="3188"/>
              <a:ext cx="260" cy="39"/>
            </a:xfrm>
            <a:prstGeom prst="rect">
              <a:avLst/>
            </a:prstGeom>
            <a:pattFill prst="ltVert">
              <a:fgClr>
                <a:srgbClr val="FFFFFF"/>
              </a:fgClr>
              <a:bgClr>
                <a:srgbClr val="CCCCCC"/>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87" name="Rectangle 171"/>
            <p:cNvSpPr>
              <a:spLocks noChangeArrowheads="1"/>
            </p:cNvSpPr>
            <p:nvPr/>
          </p:nvSpPr>
          <p:spPr bwMode="auto">
            <a:xfrm>
              <a:off x="4466" y="3050"/>
              <a:ext cx="1560" cy="81"/>
            </a:xfrm>
            <a:prstGeom prst="rect">
              <a:avLst/>
            </a:prstGeom>
            <a:gradFill rotWithShape="0">
              <a:gsLst>
                <a:gs pos="0">
                  <a:srgbClr val="FFEDBB"/>
                </a:gs>
                <a:gs pos="100000">
                  <a:srgbClr val="FFEDBB">
                    <a:gamma/>
                    <a:tint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88" name="Rectangle 172"/>
            <p:cNvSpPr>
              <a:spLocks noChangeArrowheads="1"/>
            </p:cNvSpPr>
            <p:nvPr/>
          </p:nvSpPr>
          <p:spPr bwMode="auto">
            <a:xfrm>
              <a:off x="659" y="2191"/>
              <a:ext cx="520" cy="273"/>
            </a:xfrm>
            <a:prstGeom prst="rect">
              <a:avLst/>
            </a:prstGeom>
            <a:gradFill rotWithShape="0">
              <a:gsLst>
                <a:gs pos="0">
                  <a:srgbClr val="898989"/>
                </a:gs>
                <a:gs pos="50000">
                  <a:srgbClr val="898989">
                    <a:gamma/>
                    <a:tint val="20000"/>
                    <a:invGamma/>
                  </a:srgbClr>
                </a:gs>
                <a:gs pos="100000">
                  <a:srgbClr val="89898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89" name="AutoShape 173"/>
            <p:cNvSpPr>
              <a:spLocks noChangeArrowheads="1"/>
            </p:cNvSpPr>
            <p:nvPr/>
          </p:nvSpPr>
          <p:spPr bwMode="auto">
            <a:xfrm>
              <a:off x="191" y="2071"/>
              <a:ext cx="243" cy="733"/>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90" name="Rectangle 174"/>
            <p:cNvSpPr>
              <a:spLocks noChangeArrowheads="1"/>
            </p:cNvSpPr>
            <p:nvPr/>
          </p:nvSpPr>
          <p:spPr bwMode="auto">
            <a:xfrm>
              <a:off x="412" y="2193"/>
              <a:ext cx="208" cy="611"/>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91" name="Rectangle 175"/>
            <p:cNvSpPr>
              <a:spLocks noChangeArrowheads="1"/>
            </p:cNvSpPr>
            <p:nvPr/>
          </p:nvSpPr>
          <p:spPr bwMode="auto">
            <a:xfrm>
              <a:off x="607" y="2199"/>
              <a:ext cx="51" cy="548"/>
            </a:xfrm>
            <a:prstGeom prst="rect">
              <a:avLst/>
            </a:prstGeom>
            <a:gradFill rotWithShape="0">
              <a:gsLst>
                <a:gs pos="0">
                  <a:srgbClr val="FFF8E9"/>
                </a:gs>
                <a:gs pos="50000">
                  <a:srgbClr val="FFF8E9">
                    <a:gamma/>
                    <a:tint val="0"/>
                    <a:invGamma/>
                  </a:srgbClr>
                </a:gs>
                <a:gs pos="100000">
                  <a:srgbClr val="FFF8E9"/>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92" name="Rectangle 176"/>
            <p:cNvSpPr>
              <a:spLocks noChangeArrowheads="1"/>
            </p:cNvSpPr>
            <p:nvPr/>
          </p:nvSpPr>
          <p:spPr bwMode="auto">
            <a:xfrm>
              <a:off x="1130" y="2653"/>
              <a:ext cx="2406" cy="446"/>
            </a:xfrm>
            <a:prstGeom prst="rect">
              <a:avLst/>
            </a:prstGeom>
            <a:gradFill rotWithShape="0">
              <a:gsLst>
                <a:gs pos="0">
                  <a:srgbClr val="002266"/>
                </a:gs>
                <a:gs pos="50000">
                  <a:srgbClr val="002266">
                    <a:gamma/>
                    <a:tint val="69804"/>
                    <a:invGamma/>
                  </a:srgbClr>
                </a:gs>
                <a:gs pos="100000">
                  <a:srgbClr val="002266"/>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94" name="AutoShape 178"/>
            <p:cNvSpPr>
              <a:spLocks noChangeArrowheads="1"/>
            </p:cNvSpPr>
            <p:nvPr/>
          </p:nvSpPr>
          <p:spPr bwMode="auto">
            <a:xfrm>
              <a:off x="4364" y="2154"/>
              <a:ext cx="676" cy="389"/>
            </a:xfrm>
            <a:prstGeom prst="roundRect">
              <a:avLst>
                <a:gd name="adj" fmla="val 16667"/>
              </a:avLst>
            </a:prstGeom>
            <a:gradFill rotWithShape="0">
              <a:gsLst>
                <a:gs pos="0">
                  <a:srgbClr val="A1A1A1"/>
                </a:gs>
                <a:gs pos="50000">
                  <a:srgbClr val="A1A1A1">
                    <a:gamma/>
                    <a:tint val="33725"/>
                    <a:invGamma/>
                  </a:srgbClr>
                </a:gs>
                <a:gs pos="100000">
                  <a:srgbClr val="A1A1A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95" name="AutoShape 179"/>
            <p:cNvSpPr>
              <a:spLocks noChangeArrowheads="1"/>
            </p:cNvSpPr>
            <p:nvPr/>
          </p:nvSpPr>
          <p:spPr bwMode="auto">
            <a:xfrm>
              <a:off x="5248" y="2154"/>
              <a:ext cx="676" cy="389"/>
            </a:xfrm>
            <a:prstGeom prst="roundRect">
              <a:avLst>
                <a:gd name="adj" fmla="val 16667"/>
              </a:avLst>
            </a:prstGeom>
            <a:gradFill rotWithShape="0">
              <a:gsLst>
                <a:gs pos="0">
                  <a:srgbClr val="A1A1A1"/>
                </a:gs>
                <a:gs pos="50000">
                  <a:srgbClr val="A1A1A1">
                    <a:gamma/>
                    <a:tint val="33725"/>
                    <a:invGamma/>
                  </a:srgbClr>
                </a:gs>
                <a:gs pos="100000">
                  <a:srgbClr val="A1A1A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96" name="Rectangle 180"/>
            <p:cNvSpPr>
              <a:spLocks noChangeArrowheads="1"/>
            </p:cNvSpPr>
            <p:nvPr/>
          </p:nvSpPr>
          <p:spPr bwMode="auto">
            <a:xfrm>
              <a:off x="3627" y="1858"/>
              <a:ext cx="104" cy="89"/>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97" name="AutoShape 181"/>
            <p:cNvSpPr>
              <a:spLocks noChangeArrowheads="1"/>
            </p:cNvSpPr>
            <p:nvPr/>
          </p:nvSpPr>
          <p:spPr bwMode="auto">
            <a:xfrm>
              <a:off x="3653" y="1865"/>
              <a:ext cx="56" cy="71"/>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98" name="Rectangle 182"/>
            <p:cNvSpPr>
              <a:spLocks noChangeArrowheads="1"/>
            </p:cNvSpPr>
            <p:nvPr/>
          </p:nvSpPr>
          <p:spPr bwMode="auto">
            <a:xfrm flipH="1">
              <a:off x="330" y="1410"/>
              <a:ext cx="51" cy="428"/>
            </a:xfrm>
            <a:prstGeom prst="rect">
              <a:avLst/>
            </a:prstGeom>
            <a:gradFill rotWithShape="0">
              <a:gsLst>
                <a:gs pos="0">
                  <a:schemeClr val="folHlink"/>
                </a:gs>
                <a:gs pos="50000">
                  <a:schemeClr val="folHlink">
                    <a:gamma/>
                    <a:tint val="0"/>
                    <a:invGamma/>
                  </a:schemeClr>
                </a:gs>
                <a:gs pos="100000">
                  <a:schemeClr val="folHlink"/>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99" name="AutoShape 183"/>
            <p:cNvSpPr>
              <a:spLocks noChangeArrowheads="1"/>
            </p:cNvSpPr>
            <p:nvPr/>
          </p:nvSpPr>
          <p:spPr bwMode="auto">
            <a:xfrm>
              <a:off x="302" y="1188"/>
              <a:ext cx="97" cy="22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00" name="Rectangle 184"/>
            <p:cNvSpPr>
              <a:spLocks noChangeArrowheads="1"/>
            </p:cNvSpPr>
            <p:nvPr/>
          </p:nvSpPr>
          <p:spPr bwMode="auto">
            <a:xfrm>
              <a:off x="304" y="1217"/>
              <a:ext cx="95" cy="89"/>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01" name="Rectangle 185"/>
            <p:cNvSpPr>
              <a:spLocks noChangeArrowheads="1"/>
            </p:cNvSpPr>
            <p:nvPr/>
          </p:nvSpPr>
          <p:spPr bwMode="auto">
            <a:xfrm>
              <a:off x="304" y="1321"/>
              <a:ext cx="95" cy="89"/>
            </a:xfrm>
            <a:prstGeom prst="rect">
              <a:avLst/>
            </a:prstGeom>
            <a:gradFill rotWithShape="0">
              <a:gsLst>
                <a:gs pos="0">
                  <a:schemeClr val="folHlink"/>
                </a:gs>
                <a:gs pos="50000">
                  <a:schemeClr val="folHlink">
                    <a:gamma/>
                    <a:tint val="0"/>
                    <a:invGamma/>
                  </a:schemeClr>
                </a:gs>
                <a:gs pos="100000">
                  <a:schemeClr val="folHlink"/>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02" name="Rectangle 186"/>
            <p:cNvSpPr>
              <a:spLocks noChangeArrowheads="1"/>
            </p:cNvSpPr>
            <p:nvPr/>
          </p:nvSpPr>
          <p:spPr bwMode="auto">
            <a:xfrm>
              <a:off x="3341" y="1443"/>
              <a:ext cx="100" cy="89"/>
            </a:xfrm>
            <a:prstGeom prst="rect">
              <a:avLst/>
            </a:prstGeom>
            <a:gradFill rotWithShape="0">
              <a:gsLst>
                <a:gs pos="0">
                  <a:srgbClr val="C9C9C9"/>
                </a:gs>
                <a:gs pos="50000">
                  <a:srgbClr val="C9C9C9">
                    <a:gamma/>
                    <a:tint val="0"/>
                    <a:invGamma/>
                  </a:srgbClr>
                </a:gs>
                <a:gs pos="100000">
                  <a:srgbClr val="C9C9C9"/>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03" name="Rectangle 187"/>
            <p:cNvSpPr>
              <a:spLocks noChangeArrowheads="1"/>
            </p:cNvSpPr>
            <p:nvPr/>
          </p:nvSpPr>
          <p:spPr bwMode="auto">
            <a:xfrm>
              <a:off x="3198" y="1443"/>
              <a:ext cx="51" cy="89"/>
            </a:xfrm>
            <a:prstGeom prst="rect">
              <a:avLst/>
            </a:prstGeom>
            <a:gradFill rotWithShape="0">
              <a:gsLst>
                <a:gs pos="0">
                  <a:schemeClr val="folHlink"/>
                </a:gs>
                <a:gs pos="50000">
                  <a:schemeClr val="folHlink">
                    <a:gamma/>
                    <a:tint val="0"/>
                    <a:invGamma/>
                  </a:schemeClr>
                </a:gs>
                <a:gs pos="100000">
                  <a:schemeClr val="folHlink"/>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04" name="AutoShape 188"/>
            <p:cNvSpPr>
              <a:spLocks noChangeArrowheads="1"/>
            </p:cNvSpPr>
            <p:nvPr/>
          </p:nvSpPr>
          <p:spPr bwMode="auto">
            <a:xfrm>
              <a:off x="3250" y="1132"/>
              <a:ext cx="91" cy="40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05" name="AutoShape 189"/>
            <p:cNvSpPr>
              <a:spLocks noChangeArrowheads="1"/>
            </p:cNvSpPr>
            <p:nvPr/>
          </p:nvSpPr>
          <p:spPr bwMode="auto">
            <a:xfrm>
              <a:off x="3250" y="1171"/>
              <a:ext cx="92" cy="48"/>
            </a:xfrm>
            <a:prstGeom prst="flowChartAlternateProcess">
              <a:avLst/>
            </a:prstGeom>
            <a:solidFill>
              <a:srgbClr val="CC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06" name="AutoShape 190"/>
            <p:cNvSpPr>
              <a:spLocks noChangeArrowheads="1"/>
            </p:cNvSpPr>
            <p:nvPr/>
          </p:nvSpPr>
          <p:spPr bwMode="auto">
            <a:xfrm>
              <a:off x="3249" y="1243"/>
              <a:ext cx="91" cy="48"/>
            </a:xfrm>
            <a:prstGeom prst="flowChartAlternateProcess">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07" name="AutoShape 191"/>
            <p:cNvSpPr>
              <a:spLocks noChangeArrowheads="1"/>
            </p:cNvSpPr>
            <p:nvPr/>
          </p:nvSpPr>
          <p:spPr bwMode="auto">
            <a:xfrm>
              <a:off x="3249" y="1321"/>
              <a:ext cx="91" cy="48"/>
            </a:xfrm>
            <a:prstGeom prst="flowChartAlternateProcess">
              <a:avLst/>
            </a:prstGeom>
            <a:solidFill>
              <a:srgbClr val="33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08" name="Rectangle 192"/>
            <p:cNvSpPr>
              <a:spLocks noChangeArrowheads="1"/>
            </p:cNvSpPr>
            <p:nvPr/>
          </p:nvSpPr>
          <p:spPr bwMode="auto">
            <a:xfrm>
              <a:off x="3263" y="1402"/>
              <a:ext cx="72" cy="126"/>
            </a:xfrm>
            <a:prstGeom prst="rect">
              <a:avLst/>
            </a:prstGeom>
            <a:gradFill rotWithShape="0">
              <a:gsLst>
                <a:gs pos="0">
                  <a:srgbClr val="F2F2F2">
                    <a:gamma/>
                    <a:shade val="89804"/>
                    <a:invGamma/>
                  </a:srgbClr>
                </a:gs>
                <a:gs pos="50000">
                  <a:srgbClr val="F2F2F2"/>
                </a:gs>
                <a:gs pos="100000">
                  <a:srgbClr val="F2F2F2">
                    <a:gamma/>
                    <a:shade val="89804"/>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409" name="Group 193"/>
            <p:cNvGrpSpPr>
              <a:grpSpLocks/>
            </p:cNvGrpSpPr>
            <p:nvPr/>
          </p:nvGrpSpPr>
          <p:grpSpPr bwMode="auto">
            <a:xfrm>
              <a:off x="3955" y="1651"/>
              <a:ext cx="156" cy="133"/>
              <a:chOff x="3654" y="3482"/>
              <a:chExt cx="144" cy="144"/>
            </a:xfrm>
          </p:grpSpPr>
          <p:sp>
            <p:nvSpPr>
              <p:cNvPr id="9410" name="AutoShape 194"/>
              <p:cNvSpPr>
                <a:spLocks noChangeArrowheads="1"/>
              </p:cNvSpPr>
              <p:nvPr/>
            </p:nvSpPr>
            <p:spPr bwMode="auto">
              <a:xfrm>
                <a:off x="3654" y="3482"/>
                <a:ext cx="144" cy="144"/>
              </a:xfrm>
              <a:prstGeom prst="triangle">
                <a:avLst>
                  <a:gd name="adj" fmla="val 50000"/>
                </a:avLst>
              </a:prstGeom>
              <a:solidFill>
                <a:srgbClr val="FFBE0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11" name="Freeform 195"/>
              <p:cNvSpPr>
                <a:spLocks/>
              </p:cNvSpPr>
              <p:nvPr/>
            </p:nvSpPr>
            <p:spPr bwMode="auto">
              <a:xfrm>
                <a:off x="3702" y="3522"/>
                <a:ext cx="47" cy="96"/>
              </a:xfrm>
              <a:custGeom>
                <a:avLst/>
                <a:gdLst>
                  <a:gd name="T0" fmla="*/ 48 w 48"/>
                  <a:gd name="T1" fmla="*/ 0 h 144"/>
                  <a:gd name="T2" fmla="*/ 0 w 48"/>
                  <a:gd name="T3" fmla="*/ 96 h 144"/>
                  <a:gd name="T4" fmla="*/ 48 w 48"/>
                  <a:gd name="T5" fmla="*/ 48 h 144"/>
                  <a:gd name="T6" fmla="*/ 0 w 48"/>
                  <a:gd name="T7" fmla="*/ 144 h 144"/>
                </a:gdLst>
                <a:ahLst/>
                <a:cxnLst>
                  <a:cxn ang="0">
                    <a:pos x="T0" y="T1"/>
                  </a:cxn>
                  <a:cxn ang="0">
                    <a:pos x="T2" y="T3"/>
                  </a:cxn>
                  <a:cxn ang="0">
                    <a:pos x="T4" y="T5"/>
                  </a:cxn>
                  <a:cxn ang="0">
                    <a:pos x="T6" y="T7"/>
                  </a:cxn>
                </a:cxnLst>
                <a:rect l="0" t="0" r="r" b="b"/>
                <a:pathLst>
                  <a:path w="48" h="144">
                    <a:moveTo>
                      <a:pt x="48" y="0"/>
                    </a:moveTo>
                    <a:cubicBezTo>
                      <a:pt x="24" y="44"/>
                      <a:pt x="0" y="88"/>
                      <a:pt x="0" y="96"/>
                    </a:cubicBezTo>
                    <a:cubicBezTo>
                      <a:pt x="0" y="104"/>
                      <a:pt x="48" y="40"/>
                      <a:pt x="48" y="48"/>
                    </a:cubicBezTo>
                    <a:cubicBezTo>
                      <a:pt x="48" y="56"/>
                      <a:pt x="8" y="128"/>
                      <a:pt x="0" y="144"/>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12" name="Group 196"/>
            <p:cNvGrpSpPr>
              <a:grpSpLocks/>
            </p:cNvGrpSpPr>
            <p:nvPr/>
          </p:nvGrpSpPr>
          <p:grpSpPr bwMode="auto">
            <a:xfrm>
              <a:off x="978" y="3127"/>
              <a:ext cx="156" cy="133"/>
              <a:chOff x="3654" y="3482"/>
              <a:chExt cx="144" cy="144"/>
            </a:xfrm>
          </p:grpSpPr>
          <p:sp>
            <p:nvSpPr>
              <p:cNvPr id="9413" name="AutoShape 197"/>
              <p:cNvSpPr>
                <a:spLocks noChangeArrowheads="1"/>
              </p:cNvSpPr>
              <p:nvPr/>
            </p:nvSpPr>
            <p:spPr bwMode="auto">
              <a:xfrm>
                <a:off x="3654" y="3482"/>
                <a:ext cx="144" cy="144"/>
              </a:xfrm>
              <a:prstGeom prst="triangle">
                <a:avLst>
                  <a:gd name="adj" fmla="val 50000"/>
                </a:avLst>
              </a:prstGeom>
              <a:solidFill>
                <a:srgbClr val="FFBE0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14" name="Freeform 198"/>
              <p:cNvSpPr>
                <a:spLocks/>
              </p:cNvSpPr>
              <p:nvPr/>
            </p:nvSpPr>
            <p:spPr bwMode="auto">
              <a:xfrm>
                <a:off x="3702" y="3522"/>
                <a:ext cx="47" cy="96"/>
              </a:xfrm>
              <a:custGeom>
                <a:avLst/>
                <a:gdLst>
                  <a:gd name="T0" fmla="*/ 48 w 48"/>
                  <a:gd name="T1" fmla="*/ 0 h 144"/>
                  <a:gd name="T2" fmla="*/ 0 w 48"/>
                  <a:gd name="T3" fmla="*/ 96 h 144"/>
                  <a:gd name="T4" fmla="*/ 48 w 48"/>
                  <a:gd name="T5" fmla="*/ 48 h 144"/>
                  <a:gd name="T6" fmla="*/ 0 w 48"/>
                  <a:gd name="T7" fmla="*/ 144 h 144"/>
                </a:gdLst>
                <a:ahLst/>
                <a:cxnLst>
                  <a:cxn ang="0">
                    <a:pos x="T0" y="T1"/>
                  </a:cxn>
                  <a:cxn ang="0">
                    <a:pos x="T2" y="T3"/>
                  </a:cxn>
                  <a:cxn ang="0">
                    <a:pos x="T4" y="T5"/>
                  </a:cxn>
                  <a:cxn ang="0">
                    <a:pos x="T6" y="T7"/>
                  </a:cxn>
                </a:cxnLst>
                <a:rect l="0" t="0" r="r" b="b"/>
                <a:pathLst>
                  <a:path w="48" h="144">
                    <a:moveTo>
                      <a:pt x="48" y="0"/>
                    </a:moveTo>
                    <a:cubicBezTo>
                      <a:pt x="24" y="44"/>
                      <a:pt x="0" y="88"/>
                      <a:pt x="0" y="96"/>
                    </a:cubicBezTo>
                    <a:cubicBezTo>
                      <a:pt x="0" y="104"/>
                      <a:pt x="48" y="40"/>
                      <a:pt x="48" y="48"/>
                    </a:cubicBezTo>
                    <a:cubicBezTo>
                      <a:pt x="48" y="56"/>
                      <a:pt x="8" y="128"/>
                      <a:pt x="0" y="144"/>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15" name="Group 199"/>
            <p:cNvGrpSpPr>
              <a:grpSpLocks/>
            </p:cNvGrpSpPr>
            <p:nvPr/>
          </p:nvGrpSpPr>
          <p:grpSpPr bwMode="auto">
            <a:xfrm>
              <a:off x="2109" y="3116"/>
              <a:ext cx="156" cy="133"/>
              <a:chOff x="3654" y="3482"/>
              <a:chExt cx="144" cy="144"/>
            </a:xfrm>
          </p:grpSpPr>
          <p:sp>
            <p:nvSpPr>
              <p:cNvPr id="9416" name="AutoShape 200"/>
              <p:cNvSpPr>
                <a:spLocks noChangeArrowheads="1"/>
              </p:cNvSpPr>
              <p:nvPr/>
            </p:nvSpPr>
            <p:spPr bwMode="auto">
              <a:xfrm>
                <a:off x="3654" y="3482"/>
                <a:ext cx="144" cy="144"/>
              </a:xfrm>
              <a:prstGeom prst="triangle">
                <a:avLst>
                  <a:gd name="adj" fmla="val 50000"/>
                </a:avLst>
              </a:prstGeom>
              <a:solidFill>
                <a:srgbClr val="FFBE0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17" name="Freeform 201"/>
              <p:cNvSpPr>
                <a:spLocks/>
              </p:cNvSpPr>
              <p:nvPr/>
            </p:nvSpPr>
            <p:spPr bwMode="auto">
              <a:xfrm>
                <a:off x="3702" y="3522"/>
                <a:ext cx="47" cy="96"/>
              </a:xfrm>
              <a:custGeom>
                <a:avLst/>
                <a:gdLst>
                  <a:gd name="T0" fmla="*/ 48 w 48"/>
                  <a:gd name="T1" fmla="*/ 0 h 144"/>
                  <a:gd name="T2" fmla="*/ 0 w 48"/>
                  <a:gd name="T3" fmla="*/ 96 h 144"/>
                  <a:gd name="T4" fmla="*/ 48 w 48"/>
                  <a:gd name="T5" fmla="*/ 48 h 144"/>
                  <a:gd name="T6" fmla="*/ 0 w 48"/>
                  <a:gd name="T7" fmla="*/ 144 h 144"/>
                </a:gdLst>
                <a:ahLst/>
                <a:cxnLst>
                  <a:cxn ang="0">
                    <a:pos x="T0" y="T1"/>
                  </a:cxn>
                  <a:cxn ang="0">
                    <a:pos x="T2" y="T3"/>
                  </a:cxn>
                  <a:cxn ang="0">
                    <a:pos x="T4" y="T5"/>
                  </a:cxn>
                  <a:cxn ang="0">
                    <a:pos x="T6" y="T7"/>
                  </a:cxn>
                </a:cxnLst>
                <a:rect l="0" t="0" r="r" b="b"/>
                <a:pathLst>
                  <a:path w="48" h="144">
                    <a:moveTo>
                      <a:pt x="48" y="0"/>
                    </a:moveTo>
                    <a:cubicBezTo>
                      <a:pt x="24" y="44"/>
                      <a:pt x="0" y="88"/>
                      <a:pt x="0" y="96"/>
                    </a:cubicBezTo>
                    <a:cubicBezTo>
                      <a:pt x="0" y="104"/>
                      <a:pt x="48" y="40"/>
                      <a:pt x="48" y="48"/>
                    </a:cubicBezTo>
                    <a:cubicBezTo>
                      <a:pt x="48" y="56"/>
                      <a:pt x="8" y="128"/>
                      <a:pt x="0" y="144"/>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18" name="Group 202"/>
            <p:cNvGrpSpPr>
              <a:grpSpLocks/>
            </p:cNvGrpSpPr>
            <p:nvPr/>
          </p:nvGrpSpPr>
          <p:grpSpPr bwMode="auto">
            <a:xfrm>
              <a:off x="3168" y="3116"/>
              <a:ext cx="156" cy="133"/>
              <a:chOff x="3654" y="3482"/>
              <a:chExt cx="144" cy="144"/>
            </a:xfrm>
          </p:grpSpPr>
          <p:sp>
            <p:nvSpPr>
              <p:cNvPr id="9419" name="AutoShape 203"/>
              <p:cNvSpPr>
                <a:spLocks noChangeArrowheads="1"/>
              </p:cNvSpPr>
              <p:nvPr/>
            </p:nvSpPr>
            <p:spPr bwMode="auto">
              <a:xfrm>
                <a:off x="3654" y="3482"/>
                <a:ext cx="144" cy="144"/>
              </a:xfrm>
              <a:prstGeom prst="triangle">
                <a:avLst>
                  <a:gd name="adj" fmla="val 50000"/>
                </a:avLst>
              </a:prstGeom>
              <a:solidFill>
                <a:srgbClr val="FFBE0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0" name="Freeform 204"/>
              <p:cNvSpPr>
                <a:spLocks/>
              </p:cNvSpPr>
              <p:nvPr/>
            </p:nvSpPr>
            <p:spPr bwMode="auto">
              <a:xfrm>
                <a:off x="3702" y="3522"/>
                <a:ext cx="47" cy="96"/>
              </a:xfrm>
              <a:custGeom>
                <a:avLst/>
                <a:gdLst>
                  <a:gd name="T0" fmla="*/ 48 w 48"/>
                  <a:gd name="T1" fmla="*/ 0 h 144"/>
                  <a:gd name="T2" fmla="*/ 0 w 48"/>
                  <a:gd name="T3" fmla="*/ 96 h 144"/>
                  <a:gd name="T4" fmla="*/ 48 w 48"/>
                  <a:gd name="T5" fmla="*/ 48 h 144"/>
                  <a:gd name="T6" fmla="*/ 0 w 48"/>
                  <a:gd name="T7" fmla="*/ 144 h 144"/>
                </a:gdLst>
                <a:ahLst/>
                <a:cxnLst>
                  <a:cxn ang="0">
                    <a:pos x="T0" y="T1"/>
                  </a:cxn>
                  <a:cxn ang="0">
                    <a:pos x="T2" y="T3"/>
                  </a:cxn>
                  <a:cxn ang="0">
                    <a:pos x="T4" y="T5"/>
                  </a:cxn>
                  <a:cxn ang="0">
                    <a:pos x="T6" y="T7"/>
                  </a:cxn>
                </a:cxnLst>
                <a:rect l="0" t="0" r="r" b="b"/>
                <a:pathLst>
                  <a:path w="48" h="144">
                    <a:moveTo>
                      <a:pt x="48" y="0"/>
                    </a:moveTo>
                    <a:cubicBezTo>
                      <a:pt x="24" y="44"/>
                      <a:pt x="0" y="88"/>
                      <a:pt x="0" y="96"/>
                    </a:cubicBezTo>
                    <a:cubicBezTo>
                      <a:pt x="0" y="104"/>
                      <a:pt x="48" y="40"/>
                      <a:pt x="48" y="48"/>
                    </a:cubicBezTo>
                    <a:cubicBezTo>
                      <a:pt x="48" y="56"/>
                      <a:pt x="8" y="128"/>
                      <a:pt x="0" y="144"/>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21" name="Group 205"/>
            <p:cNvGrpSpPr>
              <a:grpSpLocks/>
            </p:cNvGrpSpPr>
            <p:nvPr/>
          </p:nvGrpSpPr>
          <p:grpSpPr bwMode="auto">
            <a:xfrm>
              <a:off x="4169" y="3132"/>
              <a:ext cx="156" cy="134"/>
              <a:chOff x="3654" y="3482"/>
              <a:chExt cx="144" cy="144"/>
            </a:xfrm>
          </p:grpSpPr>
          <p:sp>
            <p:nvSpPr>
              <p:cNvPr id="9422" name="AutoShape 206"/>
              <p:cNvSpPr>
                <a:spLocks noChangeArrowheads="1"/>
              </p:cNvSpPr>
              <p:nvPr/>
            </p:nvSpPr>
            <p:spPr bwMode="auto">
              <a:xfrm>
                <a:off x="3654" y="3482"/>
                <a:ext cx="144" cy="144"/>
              </a:xfrm>
              <a:prstGeom prst="triangle">
                <a:avLst>
                  <a:gd name="adj" fmla="val 50000"/>
                </a:avLst>
              </a:prstGeom>
              <a:solidFill>
                <a:srgbClr val="FFBE0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3" name="Freeform 207"/>
              <p:cNvSpPr>
                <a:spLocks/>
              </p:cNvSpPr>
              <p:nvPr/>
            </p:nvSpPr>
            <p:spPr bwMode="auto">
              <a:xfrm>
                <a:off x="3702" y="3522"/>
                <a:ext cx="47" cy="96"/>
              </a:xfrm>
              <a:custGeom>
                <a:avLst/>
                <a:gdLst>
                  <a:gd name="T0" fmla="*/ 48 w 48"/>
                  <a:gd name="T1" fmla="*/ 0 h 144"/>
                  <a:gd name="T2" fmla="*/ 0 w 48"/>
                  <a:gd name="T3" fmla="*/ 96 h 144"/>
                  <a:gd name="T4" fmla="*/ 48 w 48"/>
                  <a:gd name="T5" fmla="*/ 48 h 144"/>
                  <a:gd name="T6" fmla="*/ 0 w 48"/>
                  <a:gd name="T7" fmla="*/ 144 h 144"/>
                </a:gdLst>
                <a:ahLst/>
                <a:cxnLst>
                  <a:cxn ang="0">
                    <a:pos x="T0" y="T1"/>
                  </a:cxn>
                  <a:cxn ang="0">
                    <a:pos x="T2" y="T3"/>
                  </a:cxn>
                  <a:cxn ang="0">
                    <a:pos x="T4" y="T5"/>
                  </a:cxn>
                  <a:cxn ang="0">
                    <a:pos x="T6" y="T7"/>
                  </a:cxn>
                </a:cxnLst>
                <a:rect l="0" t="0" r="r" b="b"/>
                <a:pathLst>
                  <a:path w="48" h="144">
                    <a:moveTo>
                      <a:pt x="48" y="0"/>
                    </a:moveTo>
                    <a:cubicBezTo>
                      <a:pt x="24" y="44"/>
                      <a:pt x="0" y="88"/>
                      <a:pt x="0" y="96"/>
                    </a:cubicBezTo>
                    <a:cubicBezTo>
                      <a:pt x="0" y="104"/>
                      <a:pt x="48" y="40"/>
                      <a:pt x="48" y="48"/>
                    </a:cubicBezTo>
                    <a:cubicBezTo>
                      <a:pt x="48" y="56"/>
                      <a:pt x="8" y="128"/>
                      <a:pt x="0" y="144"/>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24" name="Group 208"/>
            <p:cNvGrpSpPr>
              <a:grpSpLocks/>
            </p:cNvGrpSpPr>
            <p:nvPr/>
          </p:nvGrpSpPr>
          <p:grpSpPr bwMode="auto">
            <a:xfrm>
              <a:off x="5658" y="1721"/>
              <a:ext cx="154" cy="94"/>
              <a:chOff x="3360" y="3690"/>
              <a:chExt cx="143" cy="101"/>
            </a:xfrm>
          </p:grpSpPr>
          <p:sp>
            <p:nvSpPr>
              <p:cNvPr id="9425" name="Rectangle 209"/>
              <p:cNvSpPr>
                <a:spLocks noChangeArrowheads="1"/>
              </p:cNvSpPr>
              <p:nvPr/>
            </p:nvSpPr>
            <p:spPr bwMode="auto">
              <a:xfrm>
                <a:off x="3390" y="3690"/>
                <a:ext cx="81" cy="47"/>
              </a:xfrm>
              <a:prstGeom prst="rect">
                <a:avLst/>
              </a:prstGeom>
              <a:gradFill rotWithShape="0">
                <a:gsLst>
                  <a:gs pos="0">
                    <a:srgbClr val="D2D2D2">
                      <a:gamma/>
                      <a:tint val="0"/>
                      <a:invGamma/>
                    </a:srgbClr>
                  </a:gs>
                  <a:gs pos="50000">
                    <a:srgbClr val="D2D2D2"/>
                  </a:gs>
                  <a:gs pos="100000">
                    <a:srgbClr val="D2D2D2">
                      <a:gamma/>
                      <a:tint val="0"/>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6" name="AutoShape 210"/>
              <p:cNvSpPr>
                <a:spLocks noChangeArrowheads="1"/>
              </p:cNvSpPr>
              <p:nvPr/>
            </p:nvSpPr>
            <p:spPr bwMode="auto">
              <a:xfrm rot="10848391">
                <a:off x="3360" y="3743"/>
                <a:ext cx="143" cy="48"/>
              </a:xfrm>
              <a:prstGeom prst="flowChartManualOperation">
                <a:avLst/>
              </a:prstGeom>
              <a:gradFill rotWithShape="0">
                <a:gsLst>
                  <a:gs pos="0">
                    <a:srgbClr val="D2D2D2">
                      <a:gamma/>
                      <a:tint val="0"/>
                      <a:invGamma/>
                    </a:srgbClr>
                  </a:gs>
                  <a:gs pos="50000">
                    <a:srgbClr val="D2D2D2"/>
                  </a:gs>
                  <a:gs pos="100000">
                    <a:srgbClr val="D2D2D2">
                      <a:gamma/>
                      <a:tint val="0"/>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27" name="AutoShape 211"/>
            <p:cNvSpPr>
              <a:spLocks noChangeArrowheads="1"/>
            </p:cNvSpPr>
            <p:nvPr/>
          </p:nvSpPr>
          <p:spPr bwMode="auto">
            <a:xfrm>
              <a:off x="5703" y="1277"/>
              <a:ext cx="52" cy="444"/>
            </a:xfrm>
            <a:prstGeom prst="flowChartTerminator">
              <a:avLst/>
            </a:prstGeom>
            <a:gradFill rotWithShape="0">
              <a:gsLst>
                <a:gs pos="0">
                  <a:schemeClr val="folHlink"/>
                </a:gs>
                <a:gs pos="50000">
                  <a:schemeClr val="folHlink">
                    <a:gamma/>
                    <a:tint val="0"/>
                    <a:invGamma/>
                  </a:schemeClr>
                </a:gs>
                <a:gs pos="100000">
                  <a:schemeClr val="folHlink"/>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30" name="Rectangle 214"/>
            <p:cNvSpPr>
              <a:spLocks noChangeArrowheads="1"/>
            </p:cNvSpPr>
            <p:nvPr/>
          </p:nvSpPr>
          <p:spPr bwMode="auto">
            <a:xfrm>
              <a:off x="5681" y="1195"/>
              <a:ext cx="96" cy="89"/>
            </a:xfrm>
            <a:prstGeom prst="rect">
              <a:avLst/>
            </a:prstGeom>
            <a:gradFill rotWithShape="0">
              <a:gsLst>
                <a:gs pos="0">
                  <a:schemeClr val="folHlink"/>
                </a:gs>
                <a:gs pos="50000">
                  <a:schemeClr val="folHlink">
                    <a:gamma/>
                    <a:tint val="0"/>
                    <a:invGamma/>
                  </a:schemeClr>
                </a:gs>
                <a:gs pos="100000">
                  <a:schemeClr val="folHlink"/>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431" name="Group 215"/>
            <p:cNvGrpSpPr>
              <a:grpSpLocks/>
            </p:cNvGrpSpPr>
            <p:nvPr/>
          </p:nvGrpSpPr>
          <p:grpSpPr bwMode="auto">
            <a:xfrm>
              <a:off x="1914" y="2527"/>
              <a:ext cx="260" cy="44"/>
              <a:chOff x="2112" y="480"/>
              <a:chExt cx="240" cy="48"/>
            </a:xfrm>
          </p:grpSpPr>
          <p:sp>
            <p:nvSpPr>
              <p:cNvPr id="9432" name="AutoShape 216"/>
              <p:cNvSpPr>
                <a:spLocks noChangeArrowheads="1"/>
              </p:cNvSpPr>
              <p:nvPr/>
            </p:nvSpPr>
            <p:spPr bwMode="auto">
              <a:xfrm rot="5471610">
                <a:off x="2277" y="452"/>
                <a:ext cx="48" cy="103"/>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33" name="AutoShape 217"/>
              <p:cNvSpPr>
                <a:spLocks noChangeArrowheads="1"/>
              </p:cNvSpPr>
              <p:nvPr/>
            </p:nvSpPr>
            <p:spPr bwMode="auto">
              <a:xfrm rot="16227468">
                <a:off x="2140" y="452"/>
                <a:ext cx="48" cy="103"/>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34" name="AutoShape 218"/>
              <p:cNvSpPr>
                <a:spLocks noChangeArrowheads="1"/>
              </p:cNvSpPr>
              <p:nvPr/>
            </p:nvSpPr>
            <p:spPr bwMode="auto">
              <a:xfrm>
                <a:off x="2147" y="480"/>
                <a:ext cx="171" cy="24"/>
              </a:xfrm>
              <a:prstGeom prst="flowChartTerminator">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35" name="Group 219"/>
            <p:cNvGrpSpPr>
              <a:grpSpLocks/>
            </p:cNvGrpSpPr>
            <p:nvPr/>
          </p:nvGrpSpPr>
          <p:grpSpPr bwMode="auto">
            <a:xfrm>
              <a:off x="2590" y="2532"/>
              <a:ext cx="260" cy="45"/>
              <a:chOff x="2112" y="480"/>
              <a:chExt cx="240" cy="48"/>
            </a:xfrm>
          </p:grpSpPr>
          <p:sp>
            <p:nvSpPr>
              <p:cNvPr id="9436" name="AutoShape 220"/>
              <p:cNvSpPr>
                <a:spLocks noChangeArrowheads="1"/>
              </p:cNvSpPr>
              <p:nvPr/>
            </p:nvSpPr>
            <p:spPr bwMode="auto">
              <a:xfrm rot="5471610">
                <a:off x="2277" y="452"/>
                <a:ext cx="48" cy="103"/>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37" name="AutoShape 221"/>
              <p:cNvSpPr>
                <a:spLocks noChangeArrowheads="1"/>
              </p:cNvSpPr>
              <p:nvPr/>
            </p:nvSpPr>
            <p:spPr bwMode="auto">
              <a:xfrm rot="16227468">
                <a:off x="2140" y="452"/>
                <a:ext cx="48" cy="103"/>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38" name="AutoShape 222"/>
              <p:cNvSpPr>
                <a:spLocks noChangeArrowheads="1"/>
              </p:cNvSpPr>
              <p:nvPr/>
            </p:nvSpPr>
            <p:spPr bwMode="auto">
              <a:xfrm>
                <a:off x="2147" y="480"/>
                <a:ext cx="171" cy="24"/>
              </a:xfrm>
              <a:prstGeom prst="flowChartTerminator">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39" name="Rectangle 223"/>
            <p:cNvSpPr>
              <a:spLocks noChangeArrowheads="1"/>
            </p:cNvSpPr>
            <p:nvPr/>
          </p:nvSpPr>
          <p:spPr bwMode="auto">
            <a:xfrm>
              <a:off x="191" y="2466"/>
              <a:ext cx="936" cy="311"/>
            </a:xfrm>
            <a:prstGeom prst="rect">
              <a:avLst/>
            </a:prstGeom>
            <a:gradFill rotWithShape="0">
              <a:gsLst>
                <a:gs pos="0">
                  <a:srgbClr val="DDDDDD"/>
                </a:gs>
                <a:gs pos="50000">
                  <a:srgbClr val="DDDDDD">
                    <a:gamma/>
                    <a:tint val="0"/>
                    <a:invGamma/>
                  </a:srgbClr>
                </a:gs>
                <a:gs pos="100000">
                  <a:srgbClr val="DDDDD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40" name="Rectangle 224"/>
            <p:cNvSpPr>
              <a:spLocks noChangeArrowheads="1"/>
            </p:cNvSpPr>
            <p:nvPr/>
          </p:nvSpPr>
          <p:spPr bwMode="auto">
            <a:xfrm>
              <a:off x="3545" y="2599"/>
              <a:ext cx="832" cy="250"/>
            </a:xfrm>
            <a:prstGeom prst="rect">
              <a:avLst/>
            </a:prstGeom>
            <a:gradFill rotWithShape="0">
              <a:gsLst>
                <a:gs pos="0">
                  <a:srgbClr val="FFF6DD"/>
                </a:gs>
                <a:gs pos="50000">
                  <a:srgbClr val="FFF6DD">
                    <a:gamma/>
                    <a:tint val="0"/>
                    <a:invGamma/>
                  </a:srgbClr>
                </a:gs>
                <a:gs pos="100000">
                  <a:srgbClr val="FFF6D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41" name="AutoShape 225"/>
            <p:cNvSpPr>
              <a:spLocks noChangeArrowheads="1"/>
            </p:cNvSpPr>
            <p:nvPr/>
          </p:nvSpPr>
          <p:spPr bwMode="auto">
            <a:xfrm>
              <a:off x="3610" y="2788"/>
              <a:ext cx="969" cy="63"/>
            </a:xfrm>
            <a:prstGeom prst="roundRect">
              <a:avLst>
                <a:gd name="adj" fmla="val 16667"/>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42" name="Rectangle 226"/>
            <p:cNvSpPr>
              <a:spLocks noChangeArrowheads="1"/>
            </p:cNvSpPr>
            <p:nvPr/>
          </p:nvSpPr>
          <p:spPr bwMode="auto">
            <a:xfrm>
              <a:off x="3630" y="2477"/>
              <a:ext cx="936" cy="311"/>
            </a:xfrm>
            <a:prstGeom prst="rect">
              <a:avLst/>
            </a:prstGeom>
            <a:gradFill rotWithShape="0">
              <a:gsLst>
                <a:gs pos="0">
                  <a:srgbClr val="DDDDDD"/>
                </a:gs>
                <a:gs pos="50000">
                  <a:srgbClr val="DDDDDD">
                    <a:gamma/>
                    <a:tint val="0"/>
                    <a:invGamma/>
                  </a:srgbClr>
                </a:gs>
                <a:gs pos="100000">
                  <a:srgbClr val="DDDDDD"/>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17" name="Group 301"/>
          <p:cNvGrpSpPr>
            <a:grpSpLocks/>
          </p:cNvGrpSpPr>
          <p:nvPr/>
        </p:nvGrpSpPr>
        <p:grpSpPr bwMode="auto">
          <a:xfrm>
            <a:off x="4572000" y="3962400"/>
            <a:ext cx="3257550" cy="1524000"/>
            <a:chOff x="300" y="1248"/>
            <a:chExt cx="5460" cy="2352"/>
          </a:xfrm>
        </p:grpSpPr>
        <p:grpSp>
          <p:nvGrpSpPr>
            <p:cNvPr id="9446" name="Group 230"/>
            <p:cNvGrpSpPr>
              <a:grpSpLocks/>
            </p:cNvGrpSpPr>
            <p:nvPr/>
          </p:nvGrpSpPr>
          <p:grpSpPr bwMode="auto">
            <a:xfrm>
              <a:off x="4803" y="2496"/>
              <a:ext cx="325" cy="144"/>
              <a:chOff x="560" y="2208"/>
              <a:chExt cx="336" cy="144"/>
            </a:xfrm>
          </p:grpSpPr>
          <p:sp>
            <p:nvSpPr>
              <p:cNvPr id="9447" name="Rectangle 231"/>
              <p:cNvSpPr>
                <a:spLocks noChangeArrowheads="1"/>
              </p:cNvSpPr>
              <p:nvPr/>
            </p:nvSpPr>
            <p:spPr bwMode="auto">
              <a:xfrm>
                <a:off x="560" y="2305"/>
                <a:ext cx="336" cy="47"/>
              </a:xfrm>
              <a:prstGeom prst="rect">
                <a:avLst/>
              </a:prstGeom>
              <a:gradFill rotWithShape="0">
                <a:gsLst>
                  <a:gs pos="0">
                    <a:schemeClr val="bg2">
                      <a:gamma/>
                      <a:tint val="0"/>
                      <a:invGamma/>
                    </a:schemeClr>
                  </a:gs>
                  <a:gs pos="50000">
                    <a:schemeClr val="bg2"/>
                  </a:gs>
                  <a:gs pos="100000">
                    <a:schemeClr val="bg2">
                      <a:gamma/>
                      <a:tint val="0"/>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48" name="Oval 232"/>
              <p:cNvSpPr>
                <a:spLocks noChangeArrowheads="1"/>
              </p:cNvSpPr>
              <p:nvPr/>
            </p:nvSpPr>
            <p:spPr bwMode="auto">
              <a:xfrm>
                <a:off x="672" y="2208"/>
                <a:ext cx="96" cy="4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49" name="Rectangle 233"/>
            <p:cNvSpPr>
              <a:spLocks noChangeArrowheads="1"/>
            </p:cNvSpPr>
            <p:nvPr/>
          </p:nvSpPr>
          <p:spPr bwMode="auto">
            <a:xfrm>
              <a:off x="300" y="2448"/>
              <a:ext cx="1023" cy="1056"/>
            </a:xfrm>
            <a:prstGeom prst="rect">
              <a:avLst/>
            </a:prstGeom>
            <a:gradFill rotWithShape="0">
              <a:gsLst>
                <a:gs pos="0">
                  <a:srgbClr val="FFF6E5"/>
                </a:gs>
                <a:gs pos="50000">
                  <a:srgbClr val="FFF6E5">
                    <a:gamma/>
                    <a:tint val="0"/>
                    <a:invGamma/>
                  </a:srgbClr>
                </a:gs>
                <a:gs pos="100000">
                  <a:srgbClr val="FFF6E5"/>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450" name="Group 234"/>
            <p:cNvGrpSpPr>
              <a:grpSpLocks/>
            </p:cNvGrpSpPr>
            <p:nvPr/>
          </p:nvGrpSpPr>
          <p:grpSpPr bwMode="auto">
            <a:xfrm>
              <a:off x="656" y="2497"/>
              <a:ext cx="325" cy="144"/>
              <a:chOff x="560" y="2208"/>
              <a:chExt cx="336" cy="144"/>
            </a:xfrm>
          </p:grpSpPr>
          <p:sp>
            <p:nvSpPr>
              <p:cNvPr id="9451" name="Rectangle 235"/>
              <p:cNvSpPr>
                <a:spLocks noChangeArrowheads="1"/>
              </p:cNvSpPr>
              <p:nvPr/>
            </p:nvSpPr>
            <p:spPr bwMode="auto">
              <a:xfrm>
                <a:off x="560" y="2305"/>
                <a:ext cx="336" cy="47"/>
              </a:xfrm>
              <a:prstGeom prst="rect">
                <a:avLst/>
              </a:prstGeom>
              <a:gradFill rotWithShape="0">
                <a:gsLst>
                  <a:gs pos="0">
                    <a:schemeClr val="bg2">
                      <a:gamma/>
                      <a:tint val="0"/>
                      <a:invGamma/>
                    </a:schemeClr>
                  </a:gs>
                  <a:gs pos="50000">
                    <a:schemeClr val="bg2"/>
                  </a:gs>
                  <a:gs pos="100000">
                    <a:schemeClr val="bg2">
                      <a:gamma/>
                      <a:tint val="0"/>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52" name="Oval 236"/>
              <p:cNvSpPr>
                <a:spLocks noChangeArrowheads="1"/>
              </p:cNvSpPr>
              <p:nvPr/>
            </p:nvSpPr>
            <p:spPr bwMode="auto">
              <a:xfrm>
                <a:off x="672" y="2208"/>
                <a:ext cx="96" cy="4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53" name="Rectangle 237"/>
            <p:cNvSpPr>
              <a:spLocks noChangeArrowheads="1"/>
            </p:cNvSpPr>
            <p:nvPr/>
          </p:nvSpPr>
          <p:spPr bwMode="auto">
            <a:xfrm>
              <a:off x="1352" y="2448"/>
              <a:ext cx="1023" cy="1056"/>
            </a:xfrm>
            <a:prstGeom prst="rect">
              <a:avLst/>
            </a:prstGeom>
            <a:gradFill rotWithShape="0">
              <a:gsLst>
                <a:gs pos="0">
                  <a:srgbClr val="FFF5E1"/>
                </a:gs>
                <a:gs pos="50000">
                  <a:srgbClr val="FFF5E1">
                    <a:gamma/>
                    <a:tint val="0"/>
                    <a:invGamma/>
                  </a:srgbClr>
                </a:gs>
                <a:gs pos="100000">
                  <a:srgbClr val="FFF5E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54" name="Rectangle 238"/>
            <p:cNvSpPr>
              <a:spLocks noChangeArrowheads="1"/>
            </p:cNvSpPr>
            <p:nvPr/>
          </p:nvSpPr>
          <p:spPr bwMode="auto">
            <a:xfrm>
              <a:off x="2406" y="2448"/>
              <a:ext cx="1021" cy="1056"/>
            </a:xfrm>
            <a:prstGeom prst="rect">
              <a:avLst/>
            </a:prstGeom>
            <a:gradFill rotWithShape="0">
              <a:gsLst>
                <a:gs pos="0">
                  <a:srgbClr val="FFF6E5"/>
                </a:gs>
                <a:gs pos="50000">
                  <a:srgbClr val="FFF6E5">
                    <a:gamma/>
                    <a:tint val="0"/>
                    <a:invGamma/>
                  </a:srgbClr>
                </a:gs>
                <a:gs pos="100000">
                  <a:srgbClr val="FFF6E5"/>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55" name="Rectangle 239"/>
            <p:cNvSpPr>
              <a:spLocks noChangeArrowheads="1"/>
            </p:cNvSpPr>
            <p:nvPr/>
          </p:nvSpPr>
          <p:spPr bwMode="auto">
            <a:xfrm>
              <a:off x="3459" y="2448"/>
              <a:ext cx="1022" cy="1056"/>
            </a:xfrm>
            <a:prstGeom prst="rect">
              <a:avLst/>
            </a:prstGeom>
            <a:gradFill rotWithShape="0">
              <a:gsLst>
                <a:gs pos="0">
                  <a:srgbClr val="FFF6E5"/>
                </a:gs>
                <a:gs pos="50000">
                  <a:srgbClr val="FFF6E5">
                    <a:gamma/>
                    <a:tint val="5882"/>
                    <a:invGamma/>
                  </a:srgbClr>
                </a:gs>
                <a:gs pos="100000">
                  <a:srgbClr val="FFF6E5"/>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56" name="Rectangle 240"/>
            <p:cNvSpPr>
              <a:spLocks noChangeArrowheads="1"/>
            </p:cNvSpPr>
            <p:nvPr/>
          </p:nvSpPr>
          <p:spPr bwMode="auto">
            <a:xfrm>
              <a:off x="4511" y="2448"/>
              <a:ext cx="1023" cy="1056"/>
            </a:xfrm>
            <a:prstGeom prst="rect">
              <a:avLst/>
            </a:prstGeom>
            <a:gradFill rotWithShape="0">
              <a:gsLst>
                <a:gs pos="0">
                  <a:srgbClr val="FFF6E5"/>
                </a:gs>
                <a:gs pos="50000">
                  <a:srgbClr val="FFF6E5">
                    <a:gamma/>
                    <a:tint val="0"/>
                    <a:invGamma/>
                  </a:srgbClr>
                </a:gs>
                <a:gs pos="100000">
                  <a:srgbClr val="FFF6E5"/>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57" name="Rectangle 241"/>
            <p:cNvSpPr>
              <a:spLocks noChangeArrowheads="1"/>
            </p:cNvSpPr>
            <p:nvPr/>
          </p:nvSpPr>
          <p:spPr bwMode="auto">
            <a:xfrm>
              <a:off x="300" y="3511"/>
              <a:ext cx="5234" cy="89"/>
            </a:xfrm>
            <a:prstGeom prst="rect">
              <a:avLst/>
            </a:prstGeom>
            <a:gradFill rotWithShape="0">
              <a:gsLst>
                <a:gs pos="0">
                  <a:srgbClr val="CECECE">
                    <a:gamma/>
                    <a:tint val="0"/>
                    <a:invGamma/>
                  </a:srgbClr>
                </a:gs>
                <a:gs pos="100000">
                  <a:srgbClr val="CECECE"/>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58" name="Rectangle 242"/>
            <p:cNvSpPr>
              <a:spLocks noChangeArrowheads="1"/>
            </p:cNvSpPr>
            <p:nvPr/>
          </p:nvSpPr>
          <p:spPr bwMode="auto">
            <a:xfrm>
              <a:off x="300" y="2304"/>
              <a:ext cx="4599" cy="146"/>
            </a:xfrm>
            <a:prstGeom prst="rect">
              <a:avLst/>
            </a:prstGeom>
            <a:gradFill rotWithShape="0">
              <a:gsLst>
                <a:gs pos="0">
                  <a:srgbClr val="FFF6E5"/>
                </a:gs>
                <a:gs pos="50000">
                  <a:srgbClr val="FFF6E5">
                    <a:gamma/>
                    <a:tint val="0"/>
                    <a:invGamma/>
                  </a:srgbClr>
                </a:gs>
                <a:gs pos="100000">
                  <a:srgbClr val="FFF6E5"/>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59" name="Rectangle 243"/>
            <p:cNvSpPr>
              <a:spLocks noChangeArrowheads="1"/>
            </p:cNvSpPr>
            <p:nvPr/>
          </p:nvSpPr>
          <p:spPr bwMode="auto">
            <a:xfrm>
              <a:off x="439" y="2308"/>
              <a:ext cx="371" cy="139"/>
            </a:xfrm>
            <a:prstGeom prst="rect">
              <a:avLst/>
            </a:prstGeom>
            <a:gradFill rotWithShape="0">
              <a:gsLst>
                <a:gs pos="0">
                  <a:srgbClr val="FFF6E5"/>
                </a:gs>
                <a:gs pos="50000">
                  <a:srgbClr val="FFF6E5">
                    <a:gamma/>
                    <a:tint val="0"/>
                    <a:invGamma/>
                  </a:srgbClr>
                </a:gs>
                <a:gs pos="100000">
                  <a:srgbClr val="FFF6E5"/>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60" name="Rectangle 244"/>
            <p:cNvSpPr>
              <a:spLocks noChangeArrowheads="1"/>
            </p:cNvSpPr>
            <p:nvPr/>
          </p:nvSpPr>
          <p:spPr bwMode="auto">
            <a:xfrm>
              <a:off x="810" y="2308"/>
              <a:ext cx="187" cy="1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61" name="Rectangle 245"/>
            <p:cNvSpPr>
              <a:spLocks noChangeArrowheads="1"/>
            </p:cNvSpPr>
            <p:nvPr/>
          </p:nvSpPr>
          <p:spPr bwMode="auto">
            <a:xfrm>
              <a:off x="439" y="1825"/>
              <a:ext cx="371" cy="479"/>
            </a:xfrm>
            <a:prstGeom prst="rect">
              <a:avLst/>
            </a:prstGeom>
            <a:gradFill rotWithShape="0">
              <a:gsLst>
                <a:gs pos="0">
                  <a:srgbClr val="FFF6E5">
                    <a:gamma/>
                    <a:tint val="0"/>
                    <a:invGamma/>
                  </a:srgbClr>
                </a:gs>
                <a:gs pos="100000">
                  <a:srgbClr val="FFF6E5"/>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62" name="Rectangle 246"/>
            <p:cNvSpPr>
              <a:spLocks noChangeArrowheads="1"/>
            </p:cNvSpPr>
            <p:nvPr/>
          </p:nvSpPr>
          <p:spPr bwMode="auto">
            <a:xfrm>
              <a:off x="810" y="1825"/>
              <a:ext cx="187" cy="479"/>
            </a:xfrm>
            <a:prstGeom prst="rect">
              <a:avLst/>
            </a:prstGeom>
            <a:gradFill rotWithShape="0">
              <a:gsLst>
                <a:gs pos="0">
                  <a:srgbClr val="FFF6E5">
                    <a:gamma/>
                    <a:tint val="0"/>
                    <a:invGamma/>
                  </a:srgbClr>
                </a:gs>
                <a:gs pos="100000">
                  <a:srgbClr val="FFF6E5"/>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63" name="Rectangle 247"/>
            <p:cNvSpPr>
              <a:spLocks noChangeArrowheads="1"/>
            </p:cNvSpPr>
            <p:nvPr/>
          </p:nvSpPr>
          <p:spPr bwMode="auto">
            <a:xfrm>
              <a:off x="997" y="1825"/>
              <a:ext cx="3902" cy="479"/>
            </a:xfrm>
            <a:prstGeom prst="rect">
              <a:avLst/>
            </a:prstGeom>
            <a:gradFill rotWithShape="0">
              <a:gsLst>
                <a:gs pos="0">
                  <a:srgbClr val="FFF6E5"/>
                </a:gs>
                <a:gs pos="50000">
                  <a:srgbClr val="FFF6E5">
                    <a:gamma/>
                    <a:tint val="0"/>
                    <a:invGamma/>
                  </a:srgbClr>
                </a:gs>
                <a:gs pos="100000">
                  <a:srgbClr val="FFF6E5"/>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64" name="Rectangle 248"/>
            <p:cNvSpPr>
              <a:spLocks noChangeArrowheads="1"/>
            </p:cNvSpPr>
            <p:nvPr/>
          </p:nvSpPr>
          <p:spPr bwMode="auto">
            <a:xfrm>
              <a:off x="1043" y="2065"/>
              <a:ext cx="3368" cy="46"/>
            </a:xfrm>
            <a:prstGeom prst="rect">
              <a:avLst/>
            </a:prstGeom>
            <a:solidFill>
              <a:srgbClr val="C6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65" name="Rectangle 249"/>
            <p:cNvSpPr>
              <a:spLocks noChangeArrowheads="1"/>
            </p:cNvSpPr>
            <p:nvPr/>
          </p:nvSpPr>
          <p:spPr bwMode="auto">
            <a:xfrm>
              <a:off x="533" y="2351"/>
              <a:ext cx="185" cy="49"/>
            </a:xfrm>
            <a:prstGeom prst="rect">
              <a:avLst/>
            </a:prstGeom>
            <a:gradFill rotWithShape="0">
              <a:gsLst>
                <a:gs pos="0">
                  <a:srgbClr val="A9A9A9">
                    <a:gamma/>
                    <a:tint val="0"/>
                    <a:invGamma/>
                  </a:srgbClr>
                </a:gs>
                <a:gs pos="50000">
                  <a:srgbClr val="A9A9A9"/>
                </a:gs>
                <a:gs pos="100000">
                  <a:srgbClr val="A9A9A9">
                    <a:gamma/>
                    <a:tint val="0"/>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66" name="AutoShape 250"/>
            <p:cNvSpPr>
              <a:spLocks noChangeArrowheads="1"/>
            </p:cNvSpPr>
            <p:nvPr/>
          </p:nvSpPr>
          <p:spPr bwMode="auto">
            <a:xfrm>
              <a:off x="885" y="2172"/>
              <a:ext cx="45" cy="7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67" name="Rectangle 251"/>
            <p:cNvSpPr>
              <a:spLocks noChangeArrowheads="1"/>
            </p:cNvSpPr>
            <p:nvPr/>
          </p:nvSpPr>
          <p:spPr bwMode="auto">
            <a:xfrm>
              <a:off x="3692" y="2065"/>
              <a:ext cx="434" cy="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468" name="Group 252"/>
            <p:cNvGrpSpPr>
              <a:grpSpLocks/>
            </p:cNvGrpSpPr>
            <p:nvPr/>
          </p:nvGrpSpPr>
          <p:grpSpPr bwMode="auto">
            <a:xfrm>
              <a:off x="1717" y="2497"/>
              <a:ext cx="325" cy="144"/>
              <a:chOff x="560" y="2208"/>
              <a:chExt cx="336" cy="144"/>
            </a:xfrm>
          </p:grpSpPr>
          <p:sp>
            <p:nvSpPr>
              <p:cNvPr id="9469" name="Rectangle 253"/>
              <p:cNvSpPr>
                <a:spLocks noChangeArrowheads="1"/>
              </p:cNvSpPr>
              <p:nvPr/>
            </p:nvSpPr>
            <p:spPr bwMode="auto">
              <a:xfrm>
                <a:off x="560" y="2305"/>
                <a:ext cx="336" cy="47"/>
              </a:xfrm>
              <a:prstGeom prst="rect">
                <a:avLst/>
              </a:prstGeom>
              <a:gradFill rotWithShape="0">
                <a:gsLst>
                  <a:gs pos="0">
                    <a:schemeClr val="bg2">
                      <a:gamma/>
                      <a:tint val="0"/>
                      <a:invGamma/>
                    </a:schemeClr>
                  </a:gs>
                  <a:gs pos="50000">
                    <a:schemeClr val="bg2"/>
                  </a:gs>
                  <a:gs pos="100000">
                    <a:schemeClr val="bg2">
                      <a:gamma/>
                      <a:tint val="0"/>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70" name="Oval 254"/>
              <p:cNvSpPr>
                <a:spLocks noChangeArrowheads="1"/>
              </p:cNvSpPr>
              <p:nvPr/>
            </p:nvSpPr>
            <p:spPr bwMode="auto">
              <a:xfrm>
                <a:off x="672" y="2208"/>
                <a:ext cx="96" cy="4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71" name="Group 255"/>
            <p:cNvGrpSpPr>
              <a:grpSpLocks/>
            </p:cNvGrpSpPr>
            <p:nvPr/>
          </p:nvGrpSpPr>
          <p:grpSpPr bwMode="auto">
            <a:xfrm>
              <a:off x="2770" y="2497"/>
              <a:ext cx="325" cy="144"/>
              <a:chOff x="560" y="2208"/>
              <a:chExt cx="336" cy="144"/>
            </a:xfrm>
          </p:grpSpPr>
          <p:sp>
            <p:nvSpPr>
              <p:cNvPr id="9472" name="Rectangle 256"/>
              <p:cNvSpPr>
                <a:spLocks noChangeArrowheads="1"/>
              </p:cNvSpPr>
              <p:nvPr/>
            </p:nvSpPr>
            <p:spPr bwMode="auto">
              <a:xfrm>
                <a:off x="560" y="2305"/>
                <a:ext cx="336" cy="47"/>
              </a:xfrm>
              <a:prstGeom prst="rect">
                <a:avLst/>
              </a:prstGeom>
              <a:gradFill rotWithShape="0">
                <a:gsLst>
                  <a:gs pos="0">
                    <a:schemeClr val="bg2">
                      <a:gamma/>
                      <a:tint val="0"/>
                      <a:invGamma/>
                    </a:schemeClr>
                  </a:gs>
                  <a:gs pos="50000">
                    <a:schemeClr val="bg2"/>
                  </a:gs>
                  <a:gs pos="100000">
                    <a:schemeClr val="bg2">
                      <a:gamma/>
                      <a:tint val="0"/>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73" name="Oval 257"/>
              <p:cNvSpPr>
                <a:spLocks noChangeArrowheads="1"/>
              </p:cNvSpPr>
              <p:nvPr/>
            </p:nvSpPr>
            <p:spPr bwMode="auto">
              <a:xfrm>
                <a:off x="672" y="2208"/>
                <a:ext cx="96" cy="4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74" name="Group 258"/>
            <p:cNvGrpSpPr>
              <a:grpSpLocks/>
            </p:cNvGrpSpPr>
            <p:nvPr/>
          </p:nvGrpSpPr>
          <p:grpSpPr bwMode="auto">
            <a:xfrm>
              <a:off x="3822" y="2497"/>
              <a:ext cx="325" cy="144"/>
              <a:chOff x="560" y="2208"/>
              <a:chExt cx="336" cy="144"/>
            </a:xfrm>
          </p:grpSpPr>
          <p:sp>
            <p:nvSpPr>
              <p:cNvPr id="9475" name="Rectangle 259"/>
              <p:cNvSpPr>
                <a:spLocks noChangeArrowheads="1"/>
              </p:cNvSpPr>
              <p:nvPr/>
            </p:nvSpPr>
            <p:spPr bwMode="auto">
              <a:xfrm>
                <a:off x="560" y="2305"/>
                <a:ext cx="336" cy="47"/>
              </a:xfrm>
              <a:prstGeom prst="rect">
                <a:avLst/>
              </a:prstGeom>
              <a:gradFill rotWithShape="0">
                <a:gsLst>
                  <a:gs pos="0">
                    <a:schemeClr val="bg2">
                      <a:gamma/>
                      <a:tint val="0"/>
                      <a:invGamma/>
                    </a:schemeClr>
                  </a:gs>
                  <a:gs pos="50000">
                    <a:schemeClr val="bg2"/>
                  </a:gs>
                  <a:gs pos="100000">
                    <a:schemeClr val="bg2">
                      <a:gamma/>
                      <a:tint val="0"/>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76" name="Oval 260"/>
              <p:cNvSpPr>
                <a:spLocks noChangeArrowheads="1"/>
              </p:cNvSpPr>
              <p:nvPr/>
            </p:nvSpPr>
            <p:spPr bwMode="auto">
              <a:xfrm>
                <a:off x="672" y="2208"/>
                <a:ext cx="96" cy="4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77" name="Group 261"/>
            <p:cNvGrpSpPr>
              <a:grpSpLocks/>
            </p:cNvGrpSpPr>
            <p:nvPr/>
          </p:nvGrpSpPr>
          <p:grpSpPr bwMode="auto">
            <a:xfrm>
              <a:off x="4751" y="1248"/>
              <a:ext cx="66" cy="577"/>
              <a:chOff x="3627" y="416"/>
              <a:chExt cx="94" cy="784"/>
            </a:xfrm>
          </p:grpSpPr>
          <p:sp>
            <p:nvSpPr>
              <p:cNvPr id="9478" name="Rectangle 262"/>
              <p:cNvSpPr>
                <a:spLocks noChangeArrowheads="1"/>
              </p:cNvSpPr>
              <p:nvPr/>
            </p:nvSpPr>
            <p:spPr bwMode="auto">
              <a:xfrm>
                <a:off x="3648" y="800"/>
                <a:ext cx="51" cy="400"/>
              </a:xfrm>
              <a:prstGeom prst="rect">
                <a:avLst/>
              </a:prstGeom>
              <a:gradFill rotWithShape="0">
                <a:gsLst>
                  <a:gs pos="0">
                    <a:schemeClr val="folHlink"/>
                  </a:gs>
                  <a:gs pos="100000">
                    <a:schemeClr val="folHlink">
                      <a:gamma/>
                      <a:tint val="0"/>
                      <a:invGamma/>
                    </a:schemeClr>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79" name="AutoShape 263"/>
              <p:cNvSpPr>
                <a:spLocks noChangeArrowheads="1"/>
              </p:cNvSpPr>
              <p:nvPr/>
            </p:nvSpPr>
            <p:spPr bwMode="auto">
              <a:xfrm>
                <a:off x="3630" y="416"/>
                <a:ext cx="85" cy="426"/>
              </a:xfrm>
              <a:prstGeom prst="octagon">
                <a:avLst>
                  <a:gd name="adj" fmla="val 2928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80" name="AutoShape 264"/>
              <p:cNvSpPr>
                <a:spLocks noChangeArrowheads="1"/>
              </p:cNvSpPr>
              <p:nvPr/>
            </p:nvSpPr>
            <p:spPr bwMode="auto">
              <a:xfrm>
                <a:off x="3630" y="494"/>
                <a:ext cx="85" cy="52"/>
              </a:xfrm>
              <a:prstGeom prst="flowChartAlternateProcess">
                <a:avLst/>
              </a:prstGeom>
              <a:solidFill>
                <a:srgbClr val="CC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81" name="AutoShape 265"/>
              <p:cNvSpPr>
                <a:spLocks noChangeArrowheads="1"/>
              </p:cNvSpPr>
              <p:nvPr/>
            </p:nvSpPr>
            <p:spPr bwMode="auto">
              <a:xfrm>
                <a:off x="3633" y="572"/>
                <a:ext cx="84" cy="52"/>
              </a:xfrm>
              <a:prstGeom prst="flowChartAlternateProcess">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82" name="AutoShape 266"/>
              <p:cNvSpPr>
                <a:spLocks noChangeArrowheads="1"/>
              </p:cNvSpPr>
              <p:nvPr/>
            </p:nvSpPr>
            <p:spPr bwMode="auto">
              <a:xfrm>
                <a:off x="3633" y="656"/>
                <a:ext cx="84" cy="52"/>
              </a:xfrm>
              <a:prstGeom prst="flowChartAlternateProcess">
                <a:avLst/>
              </a:prstGeom>
              <a:solidFill>
                <a:srgbClr val="33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83" name="AutoShape 267"/>
              <p:cNvSpPr>
                <a:spLocks noChangeArrowheads="1"/>
              </p:cNvSpPr>
              <p:nvPr/>
            </p:nvSpPr>
            <p:spPr bwMode="auto">
              <a:xfrm>
                <a:off x="3627" y="792"/>
                <a:ext cx="94" cy="66"/>
              </a:xfrm>
              <a:prstGeom prst="hexagon">
                <a:avLst>
                  <a:gd name="adj" fmla="val 35606"/>
                  <a:gd name="vf" fmla="val 115470"/>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85" name="Group 269"/>
            <p:cNvGrpSpPr>
              <a:grpSpLocks/>
            </p:cNvGrpSpPr>
            <p:nvPr/>
          </p:nvGrpSpPr>
          <p:grpSpPr bwMode="auto">
            <a:xfrm>
              <a:off x="4400" y="1902"/>
              <a:ext cx="309" cy="377"/>
              <a:chOff x="4512" y="1649"/>
              <a:chExt cx="320" cy="377"/>
            </a:xfrm>
          </p:grpSpPr>
          <p:sp>
            <p:nvSpPr>
              <p:cNvPr id="9486" name="Oval 270"/>
              <p:cNvSpPr>
                <a:spLocks noChangeArrowheads="1"/>
              </p:cNvSpPr>
              <p:nvPr/>
            </p:nvSpPr>
            <p:spPr bwMode="auto">
              <a:xfrm>
                <a:off x="4578" y="1734"/>
                <a:ext cx="192" cy="198"/>
              </a:xfrm>
              <a:prstGeom prst="ellipse">
                <a:avLst/>
              </a:prstGeom>
              <a:solidFill>
                <a:srgbClr val="CE45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87" name="Text Box 271"/>
              <p:cNvSpPr txBox="1">
                <a:spLocks noChangeArrowheads="1"/>
              </p:cNvSpPr>
              <p:nvPr/>
            </p:nvSpPr>
            <p:spPr bwMode="auto">
              <a:xfrm>
                <a:off x="4512" y="1649"/>
                <a:ext cx="320" cy="377"/>
              </a:xfrm>
              <a:prstGeom prst="rect">
                <a:avLst/>
              </a:prstGeom>
              <a:noFill/>
              <a:ln>
                <a:noFill/>
              </a:ln>
              <a:effectLst/>
              <a:extLst>
                <a:ext uri="{909E8E84-426E-40DD-AFC4-6F175D3DCCD1}">
                  <a14:hiddenFill xmlns:a14="http://schemas.microsoft.com/office/drawing/2010/main">
                    <a:solidFill>
                      <a:srgbClr val="BBDD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zh-CN" sz="1000" b="1">
                  <a:solidFill>
                    <a:schemeClr val="bg1"/>
                  </a:solidFill>
                  <a:ea typeface="宋体" panose="02010600030101010101" pitchFamily="2" charset="-122"/>
                </a:endParaRPr>
              </a:p>
            </p:txBody>
          </p:sp>
        </p:grpSp>
        <p:sp>
          <p:nvSpPr>
            <p:cNvPr id="9488" name="Rectangle 272"/>
            <p:cNvSpPr>
              <a:spLocks noChangeArrowheads="1"/>
            </p:cNvSpPr>
            <p:nvPr/>
          </p:nvSpPr>
          <p:spPr bwMode="auto">
            <a:xfrm>
              <a:off x="4724" y="1855"/>
              <a:ext cx="134" cy="4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489" name="Group 273"/>
            <p:cNvGrpSpPr>
              <a:grpSpLocks/>
            </p:cNvGrpSpPr>
            <p:nvPr/>
          </p:nvGrpSpPr>
          <p:grpSpPr bwMode="auto">
            <a:xfrm>
              <a:off x="4748" y="1866"/>
              <a:ext cx="80" cy="407"/>
              <a:chOff x="3528" y="3360"/>
              <a:chExt cx="96" cy="438"/>
            </a:xfrm>
          </p:grpSpPr>
          <p:sp>
            <p:nvSpPr>
              <p:cNvPr id="9490" name="Oval 274"/>
              <p:cNvSpPr>
                <a:spLocks noChangeArrowheads="1"/>
              </p:cNvSpPr>
              <p:nvPr/>
            </p:nvSpPr>
            <p:spPr bwMode="auto">
              <a:xfrm>
                <a:off x="3552" y="33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91" name="Oval 275"/>
              <p:cNvSpPr>
                <a:spLocks noChangeArrowheads="1"/>
              </p:cNvSpPr>
              <p:nvPr/>
            </p:nvSpPr>
            <p:spPr bwMode="auto">
              <a:xfrm>
                <a:off x="3528" y="3432"/>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92" name="Oval 276"/>
              <p:cNvSpPr>
                <a:spLocks noChangeArrowheads="1"/>
              </p:cNvSpPr>
              <p:nvPr/>
            </p:nvSpPr>
            <p:spPr bwMode="auto">
              <a:xfrm>
                <a:off x="3552" y="3558"/>
                <a:ext cx="48" cy="48"/>
              </a:xfrm>
              <a:prstGeom prst="ellipse">
                <a:avLst/>
              </a:prstGeom>
              <a:solidFill>
                <a:srgbClr val="33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93" name="Oval 277"/>
              <p:cNvSpPr>
                <a:spLocks noChangeArrowheads="1"/>
              </p:cNvSpPr>
              <p:nvPr/>
            </p:nvSpPr>
            <p:spPr bwMode="auto">
              <a:xfrm>
                <a:off x="3552" y="3618"/>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94" name="Oval 278"/>
              <p:cNvSpPr>
                <a:spLocks noChangeArrowheads="1"/>
              </p:cNvSpPr>
              <p:nvPr/>
            </p:nvSpPr>
            <p:spPr bwMode="auto">
              <a:xfrm>
                <a:off x="3552" y="3684"/>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95" name="Oval 279"/>
              <p:cNvSpPr>
                <a:spLocks noChangeArrowheads="1"/>
              </p:cNvSpPr>
              <p:nvPr/>
            </p:nvSpPr>
            <p:spPr bwMode="auto">
              <a:xfrm>
                <a:off x="3552" y="375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96" name="Rectangle 280"/>
            <p:cNvSpPr>
              <a:spLocks noChangeArrowheads="1"/>
            </p:cNvSpPr>
            <p:nvPr/>
          </p:nvSpPr>
          <p:spPr bwMode="auto">
            <a:xfrm>
              <a:off x="4724" y="2304"/>
              <a:ext cx="13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497" name="Group 281"/>
            <p:cNvGrpSpPr>
              <a:grpSpLocks/>
            </p:cNvGrpSpPr>
            <p:nvPr/>
          </p:nvGrpSpPr>
          <p:grpSpPr bwMode="auto">
            <a:xfrm>
              <a:off x="2466" y="2332"/>
              <a:ext cx="915" cy="70"/>
              <a:chOff x="2222" y="1937"/>
              <a:chExt cx="947" cy="67"/>
            </a:xfrm>
          </p:grpSpPr>
          <p:sp>
            <p:nvSpPr>
              <p:cNvPr id="9498" name="AutoShape 282"/>
              <p:cNvSpPr>
                <a:spLocks noChangeArrowheads="1"/>
              </p:cNvSpPr>
              <p:nvPr/>
            </p:nvSpPr>
            <p:spPr bwMode="auto">
              <a:xfrm rot="9496430">
                <a:off x="2967" y="1937"/>
                <a:ext cx="202" cy="4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gradFill rotWithShape="0">
                <a:gsLst>
                  <a:gs pos="0">
                    <a:schemeClr val="bg2"/>
                  </a:gs>
                  <a:gs pos="50000">
                    <a:schemeClr val="bg2">
                      <a:gamma/>
                      <a:tint val="0"/>
                      <a:invGamma/>
                    </a:schemeClr>
                  </a:gs>
                  <a:gs pos="100000">
                    <a:schemeClr val="bg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99" name="AutoShape 283"/>
              <p:cNvSpPr>
                <a:spLocks noChangeArrowheads="1"/>
              </p:cNvSpPr>
              <p:nvPr/>
            </p:nvSpPr>
            <p:spPr bwMode="auto">
              <a:xfrm rot="33446876">
                <a:off x="2222" y="1942"/>
                <a:ext cx="202" cy="4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gradFill rotWithShape="0">
                <a:gsLst>
                  <a:gs pos="0">
                    <a:schemeClr val="bg2"/>
                  </a:gs>
                  <a:gs pos="50000">
                    <a:schemeClr val="bg2">
                      <a:gamma/>
                      <a:tint val="0"/>
                      <a:invGamma/>
                    </a:schemeClr>
                  </a:gs>
                  <a:gs pos="100000">
                    <a:schemeClr val="bg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00" name="AutoShape 284"/>
              <p:cNvSpPr>
                <a:spLocks noChangeArrowheads="1"/>
              </p:cNvSpPr>
              <p:nvPr/>
            </p:nvSpPr>
            <p:spPr bwMode="auto">
              <a:xfrm flipV="1">
                <a:off x="2323" y="1982"/>
                <a:ext cx="754" cy="22"/>
              </a:xfrm>
              <a:prstGeom prst="flowChartTerminator">
                <a:avLst/>
              </a:prstGeom>
              <a:gradFill rotWithShape="0">
                <a:gsLst>
                  <a:gs pos="0">
                    <a:schemeClr val="tx1"/>
                  </a:gs>
                  <a:gs pos="50000">
                    <a:schemeClr val="tx1">
                      <a:gamma/>
                      <a:tint val="0"/>
                      <a:invGamma/>
                    </a:schemeClr>
                  </a:gs>
                  <a:gs pos="100000">
                    <a:schemeClr val="tx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501" name="Rectangle 285"/>
            <p:cNvSpPr>
              <a:spLocks noChangeArrowheads="1"/>
            </p:cNvSpPr>
            <p:nvPr/>
          </p:nvSpPr>
          <p:spPr bwMode="auto">
            <a:xfrm>
              <a:off x="4935" y="2406"/>
              <a:ext cx="825" cy="102"/>
            </a:xfrm>
            <a:prstGeom prst="rect">
              <a:avLst/>
            </a:prstGeom>
            <a:gradFill rotWithShape="0">
              <a:gsLst>
                <a:gs pos="0">
                  <a:schemeClr val="bg2"/>
                </a:gs>
                <a:gs pos="100000">
                  <a:schemeClr val="bg2">
                    <a:gamma/>
                    <a:tint val="0"/>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02" name="Rectangle 286"/>
            <p:cNvSpPr>
              <a:spLocks noChangeArrowheads="1"/>
            </p:cNvSpPr>
            <p:nvPr/>
          </p:nvSpPr>
          <p:spPr bwMode="auto">
            <a:xfrm>
              <a:off x="4935" y="2304"/>
              <a:ext cx="291" cy="1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03" name="Rectangle 287"/>
            <p:cNvSpPr>
              <a:spLocks noChangeArrowheads="1"/>
            </p:cNvSpPr>
            <p:nvPr/>
          </p:nvSpPr>
          <p:spPr bwMode="auto">
            <a:xfrm>
              <a:off x="5226" y="2304"/>
              <a:ext cx="243" cy="1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04" name="Rectangle 288"/>
            <p:cNvSpPr>
              <a:spLocks noChangeArrowheads="1"/>
            </p:cNvSpPr>
            <p:nvPr/>
          </p:nvSpPr>
          <p:spPr bwMode="auto">
            <a:xfrm>
              <a:off x="5469" y="2280"/>
              <a:ext cx="291" cy="1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05" name="Rectangle 289"/>
            <p:cNvSpPr>
              <a:spLocks noChangeArrowheads="1"/>
            </p:cNvSpPr>
            <p:nvPr/>
          </p:nvSpPr>
          <p:spPr bwMode="auto">
            <a:xfrm>
              <a:off x="5487" y="2330"/>
              <a:ext cx="254" cy="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06" name="Rectangle 290"/>
            <p:cNvSpPr>
              <a:spLocks noChangeArrowheads="1"/>
            </p:cNvSpPr>
            <p:nvPr/>
          </p:nvSpPr>
          <p:spPr bwMode="auto">
            <a:xfrm>
              <a:off x="4935" y="2152"/>
              <a:ext cx="825" cy="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07" name="AutoShape 291"/>
            <p:cNvSpPr>
              <a:spLocks noChangeArrowheads="1"/>
            </p:cNvSpPr>
            <p:nvPr/>
          </p:nvSpPr>
          <p:spPr bwMode="auto">
            <a:xfrm rot="10800000">
              <a:off x="5187" y="2112"/>
              <a:ext cx="207" cy="172"/>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400"/>
                    <a:pt x="16199" y="7817"/>
                    <a:pt x="16199" y="10799"/>
                  </a:cubicBezTo>
                  <a:lnTo>
                    <a:pt x="21600" y="10800"/>
                  </a:lnTo>
                  <a:cubicBezTo>
                    <a:pt x="21600" y="4835"/>
                    <a:pt x="16764" y="0"/>
                    <a:pt x="10800" y="0"/>
                  </a:cubicBezTo>
                  <a:cubicBezTo>
                    <a:pt x="4835" y="0"/>
                    <a:pt x="0" y="4835"/>
                    <a:pt x="0" y="10800"/>
                  </a:cubicBezTo>
                  <a:close/>
                </a:path>
              </a:pathLst>
            </a:custGeom>
            <a:noFill/>
            <a:ln w="9525">
              <a:solidFill>
                <a:schemeClr val="tx1"/>
              </a:solidFill>
              <a:miter lim="800000"/>
              <a:headEnd/>
              <a:tailEnd/>
            </a:ln>
            <a:effectLst/>
            <a:extLst>
              <a:ext uri="{909E8E84-426E-40DD-AFC4-6F175D3DCCD1}">
                <a14:hiddenFill xmlns:a14="http://schemas.microsoft.com/office/drawing/2010/main">
                  <a:solidFill>
                    <a:srgbClr val="BBDD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08" name="Group 292"/>
            <p:cNvGrpSpPr>
              <a:grpSpLocks/>
            </p:cNvGrpSpPr>
            <p:nvPr/>
          </p:nvGrpSpPr>
          <p:grpSpPr bwMode="auto">
            <a:xfrm>
              <a:off x="5105" y="1869"/>
              <a:ext cx="358" cy="334"/>
              <a:chOff x="4992" y="1427"/>
              <a:chExt cx="330" cy="257"/>
            </a:xfrm>
          </p:grpSpPr>
          <p:sp>
            <p:nvSpPr>
              <p:cNvPr id="9509" name="Rectangle 293"/>
              <p:cNvSpPr>
                <a:spLocks noChangeArrowheads="1"/>
              </p:cNvSpPr>
              <p:nvPr/>
            </p:nvSpPr>
            <p:spPr bwMode="auto">
              <a:xfrm>
                <a:off x="4992" y="1427"/>
                <a:ext cx="330" cy="257"/>
              </a:xfrm>
              <a:prstGeom prst="rect">
                <a:avLst/>
              </a:prstGeom>
              <a:gradFill rotWithShape="0">
                <a:gsLst>
                  <a:gs pos="0">
                    <a:srgbClr val="989898"/>
                  </a:gs>
                  <a:gs pos="100000">
                    <a:srgbClr val="989898">
                      <a:gamma/>
                      <a:tint val="60000"/>
                      <a:invGamma/>
                    </a:srgb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10" name="Rectangle 294"/>
              <p:cNvSpPr>
                <a:spLocks noChangeArrowheads="1"/>
              </p:cNvSpPr>
              <p:nvPr/>
            </p:nvSpPr>
            <p:spPr bwMode="auto">
              <a:xfrm>
                <a:off x="5034" y="1472"/>
                <a:ext cx="246" cy="161"/>
              </a:xfrm>
              <a:prstGeom prst="rect">
                <a:avLst/>
              </a:prstGeom>
              <a:gradFill rotWithShape="0">
                <a:gsLst>
                  <a:gs pos="0">
                    <a:schemeClr val="bg2"/>
                  </a:gs>
                  <a:gs pos="100000">
                    <a:schemeClr val="bg2">
                      <a:gamma/>
                      <a:tint val="60000"/>
                      <a:invGamma/>
                    </a:scheme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11" name="Group 295"/>
            <p:cNvGrpSpPr>
              <a:grpSpLocks/>
            </p:cNvGrpSpPr>
            <p:nvPr/>
          </p:nvGrpSpPr>
          <p:grpSpPr bwMode="auto">
            <a:xfrm>
              <a:off x="4935" y="2525"/>
              <a:ext cx="825" cy="196"/>
              <a:chOff x="2640" y="1128"/>
              <a:chExt cx="816" cy="240"/>
            </a:xfrm>
          </p:grpSpPr>
          <p:sp>
            <p:nvSpPr>
              <p:cNvPr id="9512" name="Rectangle 296" descr="虚格线"/>
              <p:cNvSpPr>
                <a:spLocks noChangeArrowheads="1"/>
              </p:cNvSpPr>
              <p:nvPr/>
            </p:nvSpPr>
            <p:spPr bwMode="auto">
              <a:xfrm>
                <a:off x="2640" y="1200"/>
                <a:ext cx="816" cy="168"/>
              </a:xfrm>
              <a:prstGeom prst="rect">
                <a:avLst/>
              </a:prstGeom>
              <a:pattFill prst="dotGrid">
                <a:fgClr>
                  <a:schemeClr val="bg1"/>
                </a:fgClr>
                <a:bgClr>
                  <a:schemeClr val="bg2"/>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13" name="Rectangle 297" descr="虚格线"/>
              <p:cNvSpPr>
                <a:spLocks noChangeArrowheads="1"/>
              </p:cNvSpPr>
              <p:nvPr/>
            </p:nvSpPr>
            <p:spPr bwMode="auto">
              <a:xfrm>
                <a:off x="2728" y="1128"/>
                <a:ext cx="480" cy="48"/>
              </a:xfrm>
              <a:prstGeom prst="rect">
                <a:avLst/>
              </a:prstGeom>
              <a:pattFill prst="dotGrid">
                <a:fgClr>
                  <a:schemeClr val="bg1"/>
                </a:fgClr>
                <a:bgClr>
                  <a:schemeClr val="bg2"/>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14" name="Rectangle 298"/>
              <p:cNvSpPr>
                <a:spLocks noChangeArrowheads="1"/>
              </p:cNvSpPr>
              <p:nvPr/>
            </p:nvSpPr>
            <p:spPr bwMode="auto">
              <a:xfrm>
                <a:off x="3168" y="1248"/>
                <a:ext cx="10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15" name="Oval 299"/>
              <p:cNvSpPr>
                <a:spLocks noChangeArrowheads="1"/>
              </p:cNvSpPr>
              <p:nvPr/>
            </p:nvSpPr>
            <p:spPr bwMode="auto">
              <a:xfrm flipH="1">
                <a:off x="3184" y="1272"/>
                <a:ext cx="72"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516" name="Line 300"/>
            <p:cNvSpPr>
              <a:spLocks noChangeShapeType="1"/>
            </p:cNvSpPr>
            <p:nvPr/>
          </p:nvSpPr>
          <p:spPr bwMode="auto">
            <a:xfrm>
              <a:off x="5420" y="2304"/>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18" name="Group 302"/>
          <p:cNvGrpSpPr>
            <a:grpSpLocks/>
          </p:cNvGrpSpPr>
          <p:nvPr/>
        </p:nvGrpSpPr>
        <p:grpSpPr bwMode="auto">
          <a:xfrm>
            <a:off x="609600" y="3276600"/>
            <a:ext cx="1676400" cy="2514600"/>
            <a:chOff x="1881" y="864"/>
            <a:chExt cx="2279" cy="3408"/>
          </a:xfrm>
        </p:grpSpPr>
        <p:sp>
          <p:nvSpPr>
            <p:cNvPr id="9519" name="Rectangle 303"/>
            <p:cNvSpPr>
              <a:spLocks noChangeArrowheads="1"/>
            </p:cNvSpPr>
            <p:nvPr/>
          </p:nvSpPr>
          <p:spPr bwMode="auto">
            <a:xfrm>
              <a:off x="1897" y="1608"/>
              <a:ext cx="2263" cy="2431"/>
            </a:xfrm>
            <a:prstGeom prst="rect">
              <a:avLst/>
            </a:prstGeom>
            <a:gradFill rotWithShape="0">
              <a:gsLst>
                <a:gs pos="0">
                  <a:srgbClr val="FFF5E1"/>
                </a:gs>
                <a:gs pos="50000">
                  <a:srgbClr val="FFF5E1">
                    <a:gamma/>
                    <a:tint val="0"/>
                    <a:invGamma/>
                  </a:srgbClr>
                </a:gs>
                <a:gs pos="100000">
                  <a:srgbClr val="FFF5E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0" name="Rectangle 304"/>
            <p:cNvSpPr>
              <a:spLocks noChangeArrowheads="1"/>
            </p:cNvSpPr>
            <p:nvPr/>
          </p:nvSpPr>
          <p:spPr bwMode="auto">
            <a:xfrm>
              <a:off x="2112" y="2876"/>
              <a:ext cx="909" cy="1160"/>
            </a:xfrm>
            <a:prstGeom prst="rect">
              <a:avLst/>
            </a:prstGeom>
            <a:gradFill rotWithShape="0">
              <a:gsLst>
                <a:gs pos="0">
                  <a:srgbClr val="FFF2D9"/>
                </a:gs>
                <a:gs pos="50000">
                  <a:srgbClr val="FFF2D9">
                    <a:gamma/>
                    <a:tint val="0"/>
                    <a:invGamma/>
                  </a:srgbClr>
                </a:gs>
                <a:gs pos="100000">
                  <a:srgbClr val="FFF2D9"/>
                </a:gs>
              </a:gsLst>
              <a:lin ang="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1" name="Rectangle 305"/>
            <p:cNvSpPr>
              <a:spLocks noChangeArrowheads="1"/>
            </p:cNvSpPr>
            <p:nvPr/>
          </p:nvSpPr>
          <p:spPr bwMode="auto">
            <a:xfrm>
              <a:off x="3013" y="2871"/>
              <a:ext cx="908" cy="1164"/>
            </a:xfrm>
            <a:prstGeom prst="rect">
              <a:avLst/>
            </a:prstGeom>
            <a:gradFill rotWithShape="0">
              <a:gsLst>
                <a:gs pos="0">
                  <a:srgbClr val="FFF5E1"/>
                </a:gs>
                <a:gs pos="50000">
                  <a:srgbClr val="FFF5E1">
                    <a:gamma/>
                    <a:tint val="0"/>
                    <a:invGamma/>
                  </a:srgbClr>
                </a:gs>
                <a:gs pos="100000">
                  <a:srgbClr val="FFF5E1"/>
                </a:gs>
              </a:gsLst>
              <a:lin ang="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2" name="Rectangle 306"/>
            <p:cNvSpPr>
              <a:spLocks noChangeArrowheads="1"/>
            </p:cNvSpPr>
            <p:nvPr/>
          </p:nvSpPr>
          <p:spPr bwMode="auto">
            <a:xfrm>
              <a:off x="2561" y="902"/>
              <a:ext cx="880" cy="6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5E5E5"/>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 name="AutoShape 307"/>
            <p:cNvSpPr>
              <a:spLocks noChangeArrowheads="1"/>
            </p:cNvSpPr>
            <p:nvPr/>
          </p:nvSpPr>
          <p:spPr bwMode="auto">
            <a:xfrm>
              <a:off x="2654" y="977"/>
              <a:ext cx="695" cy="416"/>
            </a:xfrm>
            <a:prstGeom prst="roundRect">
              <a:avLst>
                <a:gd name="adj" fmla="val 16667"/>
              </a:avLst>
            </a:prstGeom>
            <a:gradFill rotWithShape="0">
              <a:gsLst>
                <a:gs pos="0">
                  <a:srgbClr val="D4D4D4">
                    <a:gamma/>
                    <a:shade val="74118"/>
                    <a:invGamma/>
                  </a:srgbClr>
                </a:gs>
                <a:gs pos="50000">
                  <a:srgbClr val="D4D4D4"/>
                </a:gs>
                <a:gs pos="100000">
                  <a:srgbClr val="D4D4D4">
                    <a:gamma/>
                    <a:shade val="74118"/>
                    <a:invGamma/>
                  </a:srgb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 name="Rectangle 308"/>
            <p:cNvSpPr>
              <a:spLocks noChangeArrowheads="1"/>
            </p:cNvSpPr>
            <p:nvPr/>
          </p:nvSpPr>
          <p:spPr bwMode="auto">
            <a:xfrm>
              <a:off x="2445" y="1499"/>
              <a:ext cx="1130" cy="1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 name="AutoShape 309"/>
            <p:cNvSpPr>
              <a:spLocks noChangeArrowheads="1"/>
            </p:cNvSpPr>
            <p:nvPr/>
          </p:nvSpPr>
          <p:spPr bwMode="auto">
            <a:xfrm>
              <a:off x="2082" y="2529"/>
              <a:ext cx="1853" cy="340"/>
            </a:xfrm>
            <a:prstGeom prst="roundRect">
              <a:avLst>
                <a:gd name="adj" fmla="val 16667"/>
              </a:avLst>
            </a:prstGeom>
            <a:gradFill rotWithShape="0">
              <a:gsLst>
                <a:gs pos="0">
                  <a:srgbClr val="FFF5E1"/>
                </a:gs>
                <a:gs pos="50000">
                  <a:srgbClr val="FFF5E1">
                    <a:gamma/>
                    <a:tint val="0"/>
                    <a:invGamma/>
                  </a:srgbClr>
                </a:gs>
                <a:gs pos="100000">
                  <a:srgbClr val="FFF5E1"/>
                </a:gs>
              </a:gsLst>
              <a:lin ang="54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i="0">
                <a:ea typeface="宋体" panose="02010600030101010101" pitchFamily="2" charset="-122"/>
              </a:endParaRPr>
            </a:p>
          </p:txBody>
        </p:sp>
        <p:sp>
          <p:nvSpPr>
            <p:cNvPr id="9526" name="Oval 310"/>
            <p:cNvSpPr>
              <a:spLocks noChangeArrowheads="1"/>
            </p:cNvSpPr>
            <p:nvPr/>
          </p:nvSpPr>
          <p:spPr bwMode="auto">
            <a:xfrm>
              <a:off x="3157" y="2968"/>
              <a:ext cx="140" cy="4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 name="Oval 311"/>
            <p:cNvSpPr>
              <a:spLocks noChangeArrowheads="1"/>
            </p:cNvSpPr>
            <p:nvPr/>
          </p:nvSpPr>
          <p:spPr bwMode="auto">
            <a:xfrm>
              <a:off x="2756" y="2968"/>
              <a:ext cx="139" cy="4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 name="AutoShape 312"/>
            <p:cNvSpPr>
              <a:spLocks noChangeArrowheads="1"/>
            </p:cNvSpPr>
            <p:nvPr/>
          </p:nvSpPr>
          <p:spPr bwMode="auto">
            <a:xfrm>
              <a:off x="2097" y="2712"/>
              <a:ext cx="1824" cy="74"/>
            </a:xfrm>
            <a:prstGeom prst="roundRect">
              <a:avLst>
                <a:gd name="adj" fmla="val 16667"/>
              </a:avLst>
            </a:prstGeom>
            <a:gradFill rotWithShape="0">
              <a:gsLst>
                <a:gs pos="0">
                  <a:srgbClr val="D2D2D2"/>
                </a:gs>
                <a:gs pos="50000">
                  <a:srgbClr val="FFFFFF"/>
                </a:gs>
                <a:gs pos="100000">
                  <a:srgbClr val="D2D2D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9" name="AutoShape 313"/>
            <p:cNvSpPr>
              <a:spLocks noChangeArrowheads="1"/>
            </p:cNvSpPr>
            <p:nvPr/>
          </p:nvSpPr>
          <p:spPr bwMode="auto">
            <a:xfrm>
              <a:off x="2020" y="1221"/>
              <a:ext cx="46" cy="387"/>
            </a:xfrm>
            <a:prstGeom prst="octagon">
              <a:avLst>
                <a:gd name="adj" fmla="val 2928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0" name="AutoShape 314"/>
            <p:cNvSpPr>
              <a:spLocks noChangeArrowheads="1"/>
            </p:cNvSpPr>
            <p:nvPr/>
          </p:nvSpPr>
          <p:spPr bwMode="auto">
            <a:xfrm>
              <a:off x="1997" y="864"/>
              <a:ext cx="89" cy="361"/>
            </a:xfrm>
            <a:prstGeom prst="octagon">
              <a:avLst>
                <a:gd name="adj" fmla="val 2928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1" name="AutoShape 315"/>
            <p:cNvSpPr>
              <a:spLocks noChangeArrowheads="1"/>
            </p:cNvSpPr>
            <p:nvPr/>
          </p:nvSpPr>
          <p:spPr bwMode="auto">
            <a:xfrm>
              <a:off x="1997" y="918"/>
              <a:ext cx="89" cy="45"/>
            </a:xfrm>
            <a:prstGeom prst="flowChartAlternateProcess">
              <a:avLst/>
            </a:prstGeom>
            <a:solidFill>
              <a:srgbClr val="CC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2" name="AutoShape 316"/>
            <p:cNvSpPr>
              <a:spLocks noChangeArrowheads="1"/>
            </p:cNvSpPr>
            <p:nvPr/>
          </p:nvSpPr>
          <p:spPr bwMode="auto">
            <a:xfrm>
              <a:off x="1997" y="984"/>
              <a:ext cx="88" cy="44"/>
            </a:xfrm>
            <a:prstGeom prst="flowChartAlternateProcess">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3" name="AutoShape 317"/>
            <p:cNvSpPr>
              <a:spLocks noChangeArrowheads="1"/>
            </p:cNvSpPr>
            <p:nvPr/>
          </p:nvSpPr>
          <p:spPr bwMode="auto">
            <a:xfrm>
              <a:off x="1997" y="1055"/>
              <a:ext cx="88" cy="45"/>
            </a:xfrm>
            <a:prstGeom prst="flowChartAlternateProcess">
              <a:avLst/>
            </a:prstGeom>
            <a:solidFill>
              <a:srgbClr val="33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4" name="AutoShape 318"/>
            <p:cNvSpPr>
              <a:spLocks noChangeArrowheads="1"/>
            </p:cNvSpPr>
            <p:nvPr/>
          </p:nvSpPr>
          <p:spPr bwMode="auto">
            <a:xfrm>
              <a:off x="1993" y="1171"/>
              <a:ext cx="99" cy="56"/>
            </a:xfrm>
            <a:prstGeom prst="hexagon">
              <a:avLst>
                <a:gd name="adj" fmla="val 44196"/>
                <a:gd name="vf" fmla="val 115470"/>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5" name="Rectangle 319"/>
            <p:cNvSpPr>
              <a:spLocks noChangeArrowheads="1"/>
            </p:cNvSpPr>
            <p:nvPr/>
          </p:nvSpPr>
          <p:spPr bwMode="auto">
            <a:xfrm>
              <a:off x="2192" y="1672"/>
              <a:ext cx="1640" cy="853"/>
            </a:xfrm>
            <a:prstGeom prst="rect">
              <a:avLst/>
            </a:prstGeom>
            <a:gradFill rotWithShape="0">
              <a:gsLst>
                <a:gs pos="0">
                  <a:srgbClr val="808080"/>
                </a:gs>
                <a:gs pos="100000">
                  <a:srgbClr val="808080">
                    <a:gamma/>
                    <a:tint val="0"/>
                    <a:invGamma/>
                  </a:srgbClr>
                </a:gs>
              </a:gsLst>
              <a:lin ang="5400000" scaled="1"/>
            </a:gradFill>
            <a:ln w="9525">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6" name="Rectangle 320"/>
            <p:cNvSpPr>
              <a:spLocks noChangeArrowheads="1"/>
            </p:cNvSpPr>
            <p:nvPr/>
          </p:nvSpPr>
          <p:spPr bwMode="auto">
            <a:xfrm>
              <a:off x="3882" y="1832"/>
              <a:ext cx="185" cy="4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DD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7" name="Oval 321"/>
            <p:cNvSpPr>
              <a:spLocks noChangeArrowheads="1"/>
            </p:cNvSpPr>
            <p:nvPr/>
          </p:nvSpPr>
          <p:spPr bwMode="auto">
            <a:xfrm>
              <a:off x="3929" y="1873"/>
              <a:ext cx="93" cy="8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8" name="Oval 322"/>
            <p:cNvSpPr>
              <a:spLocks noChangeArrowheads="1"/>
            </p:cNvSpPr>
            <p:nvPr/>
          </p:nvSpPr>
          <p:spPr bwMode="auto">
            <a:xfrm>
              <a:off x="3905" y="2009"/>
              <a:ext cx="46" cy="40"/>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39" name="Oval 323"/>
            <p:cNvSpPr>
              <a:spLocks noChangeArrowheads="1"/>
            </p:cNvSpPr>
            <p:nvPr/>
          </p:nvSpPr>
          <p:spPr bwMode="auto">
            <a:xfrm>
              <a:off x="3998" y="2009"/>
              <a:ext cx="46" cy="4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40" name="Rectangle 324"/>
            <p:cNvSpPr>
              <a:spLocks noChangeArrowheads="1"/>
            </p:cNvSpPr>
            <p:nvPr/>
          </p:nvSpPr>
          <p:spPr bwMode="auto">
            <a:xfrm>
              <a:off x="3898" y="2097"/>
              <a:ext cx="92" cy="40"/>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41" name="Rectangle 325"/>
            <p:cNvSpPr>
              <a:spLocks noChangeArrowheads="1"/>
            </p:cNvSpPr>
            <p:nvPr/>
          </p:nvSpPr>
          <p:spPr bwMode="auto">
            <a:xfrm>
              <a:off x="3898" y="2157"/>
              <a:ext cx="92" cy="41"/>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42" name="Rectangle 326"/>
            <p:cNvSpPr>
              <a:spLocks noChangeArrowheads="1"/>
            </p:cNvSpPr>
            <p:nvPr/>
          </p:nvSpPr>
          <p:spPr bwMode="auto">
            <a:xfrm>
              <a:off x="4007" y="2109"/>
              <a:ext cx="45" cy="69"/>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43" name="Rectangle 327"/>
            <p:cNvSpPr>
              <a:spLocks noChangeArrowheads="1"/>
            </p:cNvSpPr>
            <p:nvPr/>
          </p:nvSpPr>
          <p:spPr bwMode="auto">
            <a:xfrm>
              <a:off x="1935" y="4163"/>
              <a:ext cx="139" cy="4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44" name="Rectangle 328"/>
            <p:cNvSpPr>
              <a:spLocks noChangeArrowheads="1"/>
            </p:cNvSpPr>
            <p:nvPr/>
          </p:nvSpPr>
          <p:spPr bwMode="auto">
            <a:xfrm>
              <a:off x="3967" y="4163"/>
              <a:ext cx="139" cy="4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45" name="Rectangle 329"/>
            <p:cNvSpPr>
              <a:spLocks noChangeArrowheads="1"/>
            </p:cNvSpPr>
            <p:nvPr/>
          </p:nvSpPr>
          <p:spPr bwMode="auto">
            <a:xfrm>
              <a:off x="1982" y="4040"/>
              <a:ext cx="46" cy="12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46" name="Rectangle 330"/>
            <p:cNvSpPr>
              <a:spLocks noChangeArrowheads="1"/>
            </p:cNvSpPr>
            <p:nvPr/>
          </p:nvSpPr>
          <p:spPr bwMode="auto">
            <a:xfrm>
              <a:off x="4013" y="4040"/>
              <a:ext cx="46" cy="12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47" name="AutoShape 331"/>
            <p:cNvSpPr>
              <a:spLocks noChangeArrowheads="1"/>
            </p:cNvSpPr>
            <p:nvPr/>
          </p:nvSpPr>
          <p:spPr bwMode="auto">
            <a:xfrm rot="10848391">
              <a:off x="1881" y="4200"/>
              <a:ext cx="247" cy="69"/>
            </a:xfrm>
            <a:prstGeom prst="flowChartManualOperation">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48" name="AutoShape 332"/>
            <p:cNvSpPr>
              <a:spLocks noChangeArrowheads="1"/>
            </p:cNvSpPr>
            <p:nvPr/>
          </p:nvSpPr>
          <p:spPr bwMode="auto">
            <a:xfrm rot="10848391">
              <a:off x="3913" y="4203"/>
              <a:ext cx="247" cy="69"/>
            </a:xfrm>
            <a:prstGeom prst="flowChartManualOperation">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49" name="AutoShape 333"/>
            <p:cNvSpPr>
              <a:spLocks noChangeArrowheads="1"/>
            </p:cNvSpPr>
            <p:nvPr/>
          </p:nvSpPr>
          <p:spPr bwMode="auto">
            <a:xfrm>
              <a:off x="2897" y="2442"/>
              <a:ext cx="324" cy="41"/>
            </a:xfrm>
            <a:prstGeom prst="flowChartTerminator">
              <a:avLst/>
            </a:prstGeom>
            <a:gradFill rotWithShape="0">
              <a:gsLst>
                <a:gs pos="0">
                  <a:schemeClr val="folHlink">
                    <a:gamma/>
                    <a:tint val="0"/>
                    <a:invGamma/>
                  </a:schemeClr>
                </a:gs>
                <a:gs pos="50000">
                  <a:schemeClr val="folHlink"/>
                </a:gs>
                <a:gs pos="100000">
                  <a:schemeClr val="folHlink">
                    <a:gamma/>
                    <a:tint val="0"/>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550" name="AutoShape 334"/>
          <p:cNvSpPr>
            <a:spLocks noChangeArrowheads="1"/>
          </p:cNvSpPr>
          <p:nvPr/>
        </p:nvSpPr>
        <p:spPr bwMode="auto">
          <a:xfrm>
            <a:off x="2667000" y="1828800"/>
            <a:ext cx="1600200" cy="762000"/>
          </a:xfrm>
          <a:prstGeom prst="rightArrow">
            <a:avLst>
              <a:gd name="adj1" fmla="val 50000"/>
              <a:gd name="adj2" fmla="val 52500"/>
            </a:avLst>
          </a:prstGeom>
          <a:gradFill rotWithShape="0">
            <a:gsLst>
              <a:gs pos="0">
                <a:srgbClr val="00FFFF"/>
              </a:gs>
              <a:gs pos="50000">
                <a:schemeClr val="bg1"/>
              </a:gs>
              <a:gs pos="100000">
                <a:srgbClr val="00FFFF"/>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1" name="AutoShape 335"/>
          <p:cNvSpPr>
            <a:spLocks noChangeArrowheads="1"/>
          </p:cNvSpPr>
          <p:nvPr/>
        </p:nvSpPr>
        <p:spPr bwMode="auto">
          <a:xfrm>
            <a:off x="6019800" y="2819400"/>
            <a:ext cx="914400" cy="1295400"/>
          </a:xfrm>
          <a:prstGeom prst="downArrow">
            <a:avLst>
              <a:gd name="adj1" fmla="val 50000"/>
              <a:gd name="adj2" fmla="val 35417"/>
            </a:avLst>
          </a:prstGeom>
          <a:gradFill rotWithShape="0">
            <a:gsLst>
              <a:gs pos="0">
                <a:srgbClr val="00FFFF"/>
              </a:gs>
              <a:gs pos="50000">
                <a:schemeClr val="bg1"/>
              </a:gs>
              <a:gs pos="100000">
                <a:srgbClr val="00FFFF"/>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2" name="AutoShape 336"/>
          <p:cNvSpPr>
            <a:spLocks noChangeArrowheads="1"/>
          </p:cNvSpPr>
          <p:nvPr/>
        </p:nvSpPr>
        <p:spPr bwMode="auto">
          <a:xfrm>
            <a:off x="2514600" y="4343400"/>
            <a:ext cx="1752600" cy="838200"/>
          </a:xfrm>
          <a:prstGeom prst="leftArrow">
            <a:avLst>
              <a:gd name="adj1" fmla="val 50000"/>
              <a:gd name="adj2" fmla="val 52273"/>
            </a:avLst>
          </a:prstGeom>
          <a:gradFill rotWithShape="0">
            <a:gsLst>
              <a:gs pos="0">
                <a:srgbClr val="00FFFF"/>
              </a:gs>
              <a:gs pos="50000">
                <a:schemeClr val="bg1"/>
              </a:gs>
              <a:gs pos="100000">
                <a:srgbClr val="00FFFF"/>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54" name="Text Box 338"/>
          <p:cNvSpPr txBox="1">
            <a:spLocks noChangeArrowheads="1"/>
          </p:cNvSpPr>
          <p:nvPr/>
        </p:nvSpPr>
        <p:spPr bwMode="auto">
          <a:xfrm>
            <a:off x="566738" y="2763838"/>
            <a:ext cx="229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effectLst>
                  <a:outerShdw blurRad="38100" dist="38100" dir="2700000" algn="tl">
                    <a:srgbClr val="C0C0C0"/>
                  </a:outerShdw>
                </a:effectLst>
                <a:latin typeface="隶书" panose="02010509060101010101" pitchFamily="49" charset="-122"/>
              </a:rPr>
              <a:t>Screen Printer</a:t>
            </a:r>
          </a:p>
        </p:txBody>
      </p:sp>
      <p:sp>
        <p:nvSpPr>
          <p:cNvPr id="9555" name="Text Box 339"/>
          <p:cNvSpPr txBox="1">
            <a:spLocks noChangeArrowheads="1"/>
          </p:cNvSpPr>
          <p:nvPr/>
        </p:nvSpPr>
        <p:spPr bwMode="auto">
          <a:xfrm>
            <a:off x="5105400" y="2819400"/>
            <a:ext cx="938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effectLst>
                  <a:outerShdw blurRad="38100" dist="38100" dir="2700000" algn="tl">
                    <a:srgbClr val="C0C0C0"/>
                  </a:outerShdw>
                </a:effectLst>
                <a:latin typeface="隶书" panose="02010509060101010101" pitchFamily="49" charset="-122"/>
              </a:rPr>
              <a:t>Mount</a:t>
            </a:r>
          </a:p>
        </p:txBody>
      </p:sp>
      <p:sp>
        <p:nvSpPr>
          <p:cNvPr id="9556" name="Text Box 340"/>
          <p:cNvSpPr txBox="1">
            <a:spLocks noChangeArrowheads="1"/>
          </p:cNvSpPr>
          <p:nvPr/>
        </p:nvSpPr>
        <p:spPr bwMode="auto">
          <a:xfrm>
            <a:off x="5562600" y="563880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effectLst>
                  <a:outerShdw blurRad="38100" dist="38100" dir="2700000" algn="tl">
                    <a:srgbClr val="C0C0C0"/>
                  </a:outerShdw>
                </a:effectLst>
                <a:latin typeface="隶书" panose="02010509060101010101" pitchFamily="49" charset="-122"/>
              </a:rPr>
              <a:t>Reflow</a:t>
            </a:r>
          </a:p>
        </p:txBody>
      </p:sp>
      <p:sp>
        <p:nvSpPr>
          <p:cNvPr id="9557" name="Text Box 341"/>
          <p:cNvSpPr txBox="1">
            <a:spLocks noChangeArrowheads="1"/>
          </p:cNvSpPr>
          <p:nvPr/>
        </p:nvSpPr>
        <p:spPr bwMode="auto">
          <a:xfrm>
            <a:off x="1116013" y="5715000"/>
            <a:ext cx="636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effectLst>
                  <a:outerShdw blurRad="38100" dist="38100" dir="2700000" algn="tl">
                    <a:srgbClr val="C0C0C0"/>
                  </a:outerShdw>
                </a:effectLst>
                <a:latin typeface="隶书" panose="02010509060101010101" pitchFamily="49" charset="-122"/>
              </a:rPr>
              <a:t>AOI</a:t>
            </a:r>
          </a:p>
        </p:txBody>
      </p:sp>
      <p:sp>
        <p:nvSpPr>
          <p:cNvPr id="9558" name="Text Box 342"/>
          <p:cNvSpPr txBox="1">
            <a:spLocks noChangeArrowheads="1"/>
          </p:cNvSpPr>
          <p:nvPr/>
        </p:nvSpPr>
        <p:spPr bwMode="auto">
          <a:xfrm>
            <a:off x="76200" y="52388"/>
            <a:ext cx="24320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effectLst>
                  <a:outerShdw blurRad="38100" dist="38100" dir="2700000" algn="tl">
                    <a:srgbClr val="C0C0C0"/>
                  </a:outerShdw>
                </a:effectLst>
                <a:latin typeface="隶书" panose="02010509060101010101" pitchFamily="49" charset="-122"/>
              </a:rPr>
              <a:t>SMT</a:t>
            </a:r>
            <a:r>
              <a:rPr lang="zh-CN" altLang="en-US" sz="3200" b="1">
                <a:effectLst>
                  <a:outerShdw blurRad="38100" dist="38100" dir="2700000" algn="tl">
                    <a:srgbClr val="C0C0C0"/>
                  </a:outerShdw>
                </a:effectLst>
                <a:latin typeface="隶书" panose="02010509060101010101" pitchFamily="49" charset="-122"/>
              </a:rPr>
              <a:t>工艺流程</a:t>
            </a: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3219"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3221"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3222"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3223"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393227" name="Picture 11" descr="贴片和回流焊设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19200"/>
            <a:ext cx="7848600" cy="4722813"/>
          </a:xfrm>
          <a:prstGeom prst="rect">
            <a:avLst/>
          </a:prstGeom>
          <a:noFill/>
          <a:extLst>
            <a:ext uri="{909E8E84-426E-40DD-AFC4-6F175D3DCCD1}">
              <a14:hiddenFill xmlns:a14="http://schemas.microsoft.com/office/drawing/2010/main">
                <a:solidFill>
                  <a:srgbClr val="FFFFFF"/>
                </a:solidFill>
              </a14:hiddenFill>
            </a:ext>
          </a:extLst>
        </p:spPr>
      </p:pic>
      <p:sp>
        <p:nvSpPr>
          <p:cNvPr id="393228" name="Line 12"/>
          <p:cNvSpPr>
            <a:spLocks noChangeShapeType="1"/>
          </p:cNvSpPr>
          <p:nvPr/>
        </p:nvSpPr>
        <p:spPr bwMode="auto">
          <a:xfrm>
            <a:off x="1219200" y="1905000"/>
            <a:ext cx="228600" cy="609600"/>
          </a:xfrm>
          <a:prstGeom prst="line">
            <a:avLst/>
          </a:prstGeom>
          <a:noFill/>
          <a:ln w="31750">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229" name="Line 13"/>
          <p:cNvSpPr>
            <a:spLocks noChangeShapeType="1"/>
          </p:cNvSpPr>
          <p:nvPr/>
        </p:nvSpPr>
        <p:spPr bwMode="auto">
          <a:xfrm flipH="1">
            <a:off x="3124200" y="1600200"/>
            <a:ext cx="228600" cy="685800"/>
          </a:xfrm>
          <a:prstGeom prst="line">
            <a:avLst/>
          </a:prstGeom>
          <a:noFill/>
          <a:ln w="31750">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230" name="Line 14"/>
          <p:cNvSpPr>
            <a:spLocks noChangeShapeType="1"/>
          </p:cNvSpPr>
          <p:nvPr/>
        </p:nvSpPr>
        <p:spPr bwMode="auto">
          <a:xfrm flipH="1">
            <a:off x="6553200" y="1600200"/>
            <a:ext cx="381000" cy="914400"/>
          </a:xfrm>
          <a:prstGeom prst="line">
            <a:avLst/>
          </a:prstGeom>
          <a:noFill/>
          <a:ln w="31750">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3231" name="Text Box 15"/>
          <p:cNvSpPr txBox="1">
            <a:spLocks noChangeArrowheads="1"/>
          </p:cNvSpPr>
          <p:nvPr/>
        </p:nvSpPr>
        <p:spPr bwMode="auto">
          <a:xfrm>
            <a:off x="838200" y="1371600"/>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solidFill>
                  <a:schemeClr val="bg1"/>
                </a:solidFill>
                <a:latin typeface="Arial" panose="020B0604020202020204" pitchFamily="34" charset="0"/>
                <a:ea typeface="ˎ̥"/>
                <a:cs typeface="ˎ̥"/>
              </a:rPr>
              <a:t>上板</a:t>
            </a:r>
            <a:endParaRPr kumimoji="0" lang="zh-CN" altLang="en-US" sz="1800" i="0">
              <a:latin typeface="Arial" panose="020B0604020202020204" pitchFamily="34" charset="0"/>
              <a:ea typeface="宋体" panose="02010600030101010101" pitchFamily="2" charset="-122"/>
            </a:endParaRPr>
          </a:p>
        </p:txBody>
      </p:sp>
      <p:sp>
        <p:nvSpPr>
          <p:cNvPr id="393232" name="Text Box 16"/>
          <p:cNvSpPr txBox="1">
            <a:spLocks noChangeArrowheads="1"/>
          </p:cNvSpPr>
          <p:nvPr/>
        </p:nvSpPr>
        <p:spPr bwMode="auto">
          <a:xfrm>
            <a:off x="3032125" y="958850"/>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solidFill>
                  <a:schemeClr val="bg1"/>
                </a:solidFill>
                <a:latin typeface="Arial" panose="020B0604020202020204" pitchFamily="34" charset="0"/>
                <a:ea typeface="ˎ̥"/>
                <a:cs typeface="ˎ̥"/>
              </a:rPr>
              <a:t>贴片</a:t>
            </a:r>
            <a:endParaRPr kumimoji="0" lang="zh-CN" altLang="en-US" sz="1800" i="0">
              <a:latin typeface="Arial" panose="020B0604020202020204" pitchFamily="34" charset="0"/>
              <a:ea typeface="宋体" panose="02010600030101010101" pitchFamily="2" charset="-122"/>
            </a:endParaRPr>
          </a:p>
        </p:txBody>
      </p:sp>
      <p:sp>
        <p:nvSpPr>
          <p:cNvPr id="393233" name="Text Box 17"/>
          <p:cNvSpPr txBox="1">
            <a:spLocks noChangeArrowheads="1"/>
          </p:cNvSpPr>
          <p:nvPr/>
        </p:nvSpPr>
        <p:spPr bwMode="auto">
          <a:xfrm>
            <a:off x="6461125" y="958850"/>
            <a:ext cx="1841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0" lang="zh-CN" altLang="zh-CN" sz="1800" i="0">
              <a:latin typeface="Arial" panose="020B0604020202020204" pitchFamily="34" charset="0"/>
              <a:ea typeface="宋体" panose="02010600030101010101" pitchFamily="2" charset="-122"/>
            </a:endParaRPr>
          </a:p>
        </p:txBody>
      </p:sp>
      <p:sp>
        <p:nvSpPr>
          <p:cNvPr id="393234" name="Text Box 18"/>
          <p:cNvSpPr txBox="1">
            <a:spLocks noChangeArrowheads="1"/>
          </p:cNvSpPr>
          <p:nvPr/>
        </p:nvSpPr>
        <p:spPr bwMode="auto">
          <a:xfrm>
            <a:off x="6537325" y="958850"/>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solidFill>
                  <a:schemeClr val="bg1"/>
                </a:solidFill>
                <a:latin typeface="Arial" panose="020B0604020202020204" pitchFamily="34" charset="0"/>
                <a:ea typeface="ˎ̥"/>
                <a:cs typeface="ˎ̥"/>
              </a:rPr>
              <a:t>焊接</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1171"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1173"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1174"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1175"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91176" name="Text Box 8"/>
          <p:cNvSpPr txBox="1">
            <a:spLocks noChangeArrowheads="1"/>
          </p:cNvSpPr>
          <p:nvPr/>
        </p:nvSpPr>
        <p:spPr bwMode="auto">
          <a:xfrm>
            <a:off x="179388" y="1268413"/>
            <a:ext cx="2516187"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0">
                <a:ea typeface="ˎ̥"/>
                <a:cs typeface="ˎ̥"/>
              </a:rPr>
              <a:t> SMT</a:t>
            </a:r>
            <a:r>
              <a:rPr lang="zh-CN" altLang="en-US" sz="2800" i="0">
                <a:latin typeface="Arial" panose="020B0604020202020204" pitchFamily="34" charset="0"/>
                <a:ea typeface="ˎ̥"/>
                <a:cs typeface="ˎ̥"/>
              </a:rPr>
              <a:t>生产设备</a:t>
            </a:r>
            <a:r>
              <a:rPr lang="zh-CN" altLang="en-US" sz="2800" i="0">
                <a:ea typeface="ˎ̥"/>
                <a:cs typeface="ˎ̥"/>
              </a:rPr>
              <a:t> </a:t>
            </a:r>
            <a:endParaRPr kumimoji="0" lang="zh-CN" altLang="en-US" sz="1800" i="0">
              <a:latin typeface="Arial" panose="020B0604020202020204" pitchFamily="34" charset="0"/>
              <a:ea typeface="宋体" panose="02010600030101010101" pitchFamily="2" charset="-122"/>
            </a:endParaRPr>
          </a:p>
        </p:txBody>
      </p:sp>
      <p:pic>
        <p:nvPicPr>
          <p:cNvPr id="391177" name="Picture 9" descr="生产线组合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1125538"/>
            <a:ext cx="6324600" cy="4749800"/>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20584" y="305420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ext Box 2"/>
          <p:cNvSpPr txBox="1">
            <a:spLocks noChangeArrowheads="1"/>
          </p:cNvSpPr>
          <p:nvPr/>
        </p:nvSpPr>
        <p:spPr bwMode="auto">
          <a:xfrm>
            <a:off x="76200" y="76200"/>
            <a:ext cx="2960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0">
                <a:latin typeface="Arial" panose="020B0604020202020204" pitchFamily="34" charset="0"/>
                <a:ea typeface="宋体" panose="02010600030101010101" pitchFamily="2" charset="-122"/>
              </a:rPr>
              <a:t>Screen Printer</a:t>
            </a:r>
          </a:p>
        </p:txBody>
      </p:sp>
      <p:sp>
        <p:nvSpPr>
          <p:cNvPr id="345091" name="Text Box 3"/>
          <p:cNvSpPr txBox="1">
            <a:spLocks noChangeArrowheads="1"/>
          </p:cNvSpPr>
          <p:nvPr/>
        </p:nvSpPr>
        <p:spPr bwMode="auto">
          <a:xfrm>
            <a:off x="323850" y="1773238"/>
            <a:ext cx="859948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i="0">
                <a:effectLst>
                  <a:outerShdw blurRad="38100" dist="38100" dir="2700000" algn="tl">
                    <a:srgbClr val="C0C0C0"/>
                  </a:outerShdw>
                </a:effectLst>
                <a:latin typeface="隶书" panose="02010509060101010101" pitchFamily="49" charset="-122"/>
              </a:rPr>
              <a:t>screen printer</a:t>
            </a:r>
            <a:r>
              <a:rPr lang="en-US" altLang="zh-CN" sz="2400" b="1" i="0">
                <a:effectLst>
                  <a:outerShdw blurRad="38100" dist="38100" dir="2700000" algn="tl">
                    <a:srgbClr val="C0C0C0"/>
                  </a:outerShdw>
                </a:effectLst>
              </a:rPr>
              <a:t>——</a:t>
            </a:r>
            <a:r>
              <a:rPr lang="zh-CN" altLang="en-US" sz="2400" b="1" i="0">
                <a:effectLst>
                  <a:outerShdw blurRad="38100" dist="38100" dir="2700000" algn="tl">
                    <a:srgbClr val="C0C0C0"/>
                  </a:outerShdw>
                </a:effectLst>
                <a:latin typeface="隶书" panose="02010509060101010101" pitchFamily="49" charset="-122"/>
              </a:rPr>
              <a:t>丝网印刷</a:t>
            </a:r>
          </a:p>
          <a:p>
            <a:r>
              <a:rPr lang="zh-CN" altLang="en-US" sz="2400" b="1" i="0">
                <a:effectLst>
                  <a:outerShdw blurRad="38100" dist="38100" dir="2700000" algn="tl">
                    <a:srgbClr val="C0C0C0"/>
                  </a:outerShdw>
                </a:effectLst>
                <a:latin typeface="隶书" panose="02010509060101010101" pitchFamily="49" charset="-122"/>
              </a:rPr>
              <a:t>   使用网版，将印料印到承印物上的印刷工艺过程。简称丝印。</a:t>
            </a:r>
          </a:p>
          <a:p>
            <a:r>
              <a:rPr lang="zh-CN" altLang="en-US" sz="2400" b="1" i="0">
                <a:effectLst>
                  <a:outerShdw blurRad="38100" dist="38100" dir="2700000" algn="tl">
                    <a:srgbClr val="C0C0C0"/>
                  </a:outerShdw>
                </a:effectLst>
                <a:latin typeface="隶书" panose="02010509060101010101" pitchFamily="49" charset="-122"/>
              </a:rPr>
              <a:t>   其作用是将焊膏或贴片胶漏印到</a:t>
            </a:r>
            <a:r>
              <a:rPr lang="en-US" altLang="zh-CN" sz="2400" b="1" i="0">
                <a:effectLst>
                  <a:outerShdw blurRad="38100" dist="38100" dir="2700000" algn="tl">
                    <a:srgbClr val="C0C0C0"/>
                  </a:outerShdw>
                </a:effectLst>
                <a:latin typeface="隶书" panose="02010509060101010101" pitchFamily="49" charset="-122"/>
              </a:rPr>
              <a:t>PCB</a:t>
            </a:r>
            <a:r>
              <a:rPr lang="zh-CN" altLang="en-US" sz="2400" b="1" i="0">
                <a:effectLst>
                  <a:outerShdw blurRad="38100" dist="38100" dir="2700000" algn="tl">
                    <a:srgbClr val="C0C0C0"/>
                  </a:outerShdw>
                </a:effectLst>
                <a:latin typeface="隶书" panose="02010509060101010101" pitchFamily="49" charset="-122"/>
              </a:rPr>
              <a:t>的焊盘上，为元器件的焊接做准备。所用设备为丝印机（丝网印刷机），位于</a:t>
            </a:r>
            <a:r>
              <a:rPr lang="en-US" altLang="zh-CN" sz="2400" b="1" i="0">
                <a:effectLst>
                  <a:outerShdw blurRad="38100" dist="38100" dir="2700000" algn="tl">
                    <a:srgbClr val="C0C0C0"/>
                  </a:outerShdw>
                </a:effectLst>
                <a:latin typeface="隶书" panose="02010509060101010101" pitchFamily="49" charset="-122"/>
              </a:rPr>
              <a:t>SMT</a:t>
            </a:r>
            <a:r>
              <a:rPr lang="zh-CN" altLang="en-US" sz="2400" b="1" i="0">
                <a:effectLst>
                  <a:outerShdw blurRad="38100" dist="38100" dir="2700000" algn="tl">
                    <a:srgbClr val="C0C0C0"/>
                  </a:outerShdw>
                </a:effectLst>
                <a:latin typeface="隶书" panose="02010509060101010101" pitchFamily="49" charset="-122"/>
              </a:rPr>
              <a:t>生产线的最前端。</a:t>
            </a:r>
            <a:r>
              <a:rPr lang="zh-CN" altLang="en-US" b="1" i="0">
                <a:effectLst>
                  <a:outerShdw blurRad="38100" dist="38100" dir="2700000" algn="tl">
                    <a:srgbClr val="C0C0C0"/>
                  </a:outerShdw>
                </a:effectLst>
              </a:rPr>
              <a:t> </a:t>
            </a:r>
          </a:p>
        </p:txBody>
      </p:sp>
      <p:sp>
        <p:nvSpPr>
          <p:cNvPr id="345093" name="Rectangle 5"/>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4" name="Rectangle 6"/>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6" name="Rectangle 8"/>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7" name="Rectangle 9"/>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103" name="Text Box 15"/>
          <p:cNvSpPr txBox="1">
            <a:spLocks noChangeArrowheads="1"/>
          </p:cNvSpPr>
          <p:nvPr/>
        </p:nvSpPr>
        <p:spPr bwMode="auto">
          <a:xfrm>
            <a:off x="250825" y="1052513"/>
            <a:ext cx="3719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0">
                <a:effectLst>
                  <a:outerShdw blurRad="38100" dist="38100" dir="2700000" algn="tl">
                    <a:srgbClr val="C0C0C0"/>
                  </a:outerShdw>
                </a:effectLst>
                <a:latin typeface="隶书" panose="02010509060101010101" pitchFamily="49" charset="-122"/>
              </a:rPr>
              <a:t>Screen Printer </a:t>
            </a:r>
            <a:r>
              <a:rPr lang="zh-CN" altLang="en-US" sz="2400" b="1" i="0">
                <a:effectLst>
                  <a:outerShdw blurRad="38100" dist="38100" dir="2700000" algn="tl">
                    <a:srgbClr val="C0C0C0"/>
                  </a:outerShdw>
                </a:effectLst>
                <a:latin typeface="隶书" panose="02010509060101010101" pitchFamily="49" charset="-122"/>
              </a:rPr>
              <a:t>基本概念</a:t>
            </a: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148064" y="120505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1"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3"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4"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6615" name="Group 7"/>
          <p:cNvGrpSpPr>
            <a:grpSpLocks/>
          </p:cNvGrpSpPr>
          <p:nvPr/>
        </p:nvGrpSpPr>
        <p:grpSpPr bwMode="auto">
          <a:xfrm>
            <a:off x="179388" y="1557338"/>
            <a:ext cx="5927725" cy="3962400"/>
            <a:chOff x="1680" y="1305"/>
            <a:chExt cx="2448" cy="1968"/>
          </a:xfrm>
        </p:grpSpPr>
        <p:pic>
          <p:nvPicPr>
            <p:cNvPr id="196616" name="Picture 8" descr="STENC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1305"/>
              <a:ext cx="2448" cy="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617" name="Text Box 9"/>
            <p:cNvSpPr txBox="1">
              <a:spLocks noChangeArrowheads="1"/>
            </p:cNvSpPr>
            <p:nvPr/>
          </p:nvSpPr>
          <p:spPr bwMode="auto">
            <a:xfrm>
              <a:off x="1776" y="2457"/>
              <a:ext cx="624" cy="3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en-US" altLang="zh-CN" sz="1800" b="1" i="0">
                  <a:ea typeface="宋体" panose="02010600030101010101" pitchFamily="2" charset="-122"/>
                </a:rPr>
                <a:t>Solder paste</a:t>
              </a:r>
              <a:r>
                <a:rPr kumimoji="0" lang="en-US" altLang="zh-CN" sz="1000" b="1" i="0">
                  <a:ea typeface="宋体" panose="02010600030101010101" pitchFamily="2" charset="-122"/>
                </a:rPr>
                <a:t> </a:t>
              </a:r>
            </a:p>
            <a:p>
              <a:pPr algn="ctr" eaLnBrk="0" hangingPunct="0">
                <a:spcBef>
                  <a:spcPct val="50000"/>
                </a:spcBef>
              </a:pPr>
              <a:r>
                <a:rPr kumimoji="0" lang="zh-CN" altLang="en-US" sz="1800" b="1" i="0">
                  <a:ea typeface="宋体" panose="02010600030101010101" pitchFamily="2" charset="-122"/>
                </a:rPr>
                <a:t>焊膏</a:t>
              </a:r>
              <a:endParaRPr kumimoji="0" lang="zh-CN" altLang="en-US" sz="1800" i="0">
                <a:ea typeface="宋体" panose="02010600030101010101" pitchFamily="2" charset="-122"/>
              </a:endParaRPr>
            </a:p>
          </p:txBody>
        </p:sp>
        <p:sp>
          <p:nvSpPr>
            <p:cNvPr id="196618" name="Line 10"/>
            <p:cNvSpPr>
              <a:spLocks noChangeShapeType="1"/>
            </p:cNvSpPr>
            <p:nvPr/>
          </p:nvSpPr>
          <p:spPr bwMode="auto">
            <a:xfrm flipV="1">
              <a:off x="2400" y="2217"/>
              <a:ext cx="96" cy="240"/>
            </a:xfrm>
            <a:prstGeom prst="line">
              <a:avLst/>
            </a:prstGeom>
            <a:noFill/>
            <a:ln w="381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9" name="Text Box 11"/>
            <p:cNvSpPr txBox="1">
              <a:spLocks noChangeArrowheads="1"/>
            </p:cNvSpPr>
            <p:nvPr/>
          </p:nvSpPr>
          <p:spPr bwMode="auto">
            <a:xfrm>
              <a:off x="2976" y="1353"/>
              <a:ext cx="528" cy="52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en-US" altLang="zh-CN" sz="1800" b="1" i="0">
                  <a:ea typeface="宋体" panose="02010600030101010101" pitchFamily="2" charset="-122"/>
                </a:rPr>
                <a:t>Squeegee</a:t>
              </a:r>
            </a:p>
            <a:p>
              <a:pPr algn="ctr" eaLnBrk="0" hangingPunct="0">
                <a:spcBef>
                  <a:spcPct val="50000"/>
                </a:spcBef>
              </a:pPr>
              <a:r>
                <a:rPr lang="zh-CN" altLang="en-US" sz="1800" b="1">
                  <a:effectLst>
                    <a:outerShdw blurRad="38100" dist="38100" dir="2700000" algn="tl">
                      <a:srgbClr val="FFFFFF"/>
                    </a:outerShdw>
                  </a:effectLst>
                </a:rPr>
                <a:t>刮板或刮刀</a:t>
              </a:r>
            </a:p>
          </p:txBody>
        </p:sp>
        <p:sp>
          <p:nvSpPr>
            <p:cNvPr id="196620" name="Text Box 12"/>
            <p:cNvSpPr txBox="1">
              <a:spLocks noChangeArrowheads="1"/>
            </p:cNvSpPr>
            <p:nvPr/>
          </p:nvSpPr>
          <p:spPr bwMode="auto">
            <a:xfrm>
              <a:off x="3552" y="2505"/>
              <a:ext cx="480" cy="392"/>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en-US" altLang="zh-CN" sz="1800" b="1" i="0">
                  <a:ea typeface="宋体" panose="02010600030101010101" pitchFamily="2" charset="-122"/>
                </a:rPr>
                <a:t>Stencil</a:t>
              </a:r>
            </a:p>
            <a:p>
              <a:pPr algn="ctr" eaLnBrk="0" hangingPunct="0">
                <a:spcBef>
                  <a:spcPct val="50000"/>
                </a:spcBef>
              </a:pPr>
              <a:r>
                <a:rPr kumimoji="0" lang="zh-CN" altLang="en-US" sz="1800" b="1" i="0">
                  <a:ea typeface="宋体" panose="02010600030101010101" pitchFamily="2" charset="-122"/>
                </a:rPr>
                <a:t>模板</a:t>
              </a:r>
            </a:p>
          </p:txBody>
        </p:sp>
      </p:grpSp>
      <p:sp>
        <p:nvSpPr>
          <p:cNvPr id="196621" name="Text Box 13"/>
          <p:cNvSpPr txBox="1">
            <a:spLocks noChangeArrowheads="1"/>
          </p:cNvSpPr>
          <p:nvPr/>
        </p:nvSpPr>
        <p:spPr bwMode="auto">
          <a:xfrm>
            <a:off x="76200" y="76200"/>
            <a:ext cx="2960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effectLst>
                  <a:outerShdw blurRad="38100" dist="38100" dir="2700000" algn="tl">
                    <a:srgbClr val="C0C0C0"/>
                  </a:outerShdw>
                </a:effectLst>
                <a:latin typeface="Arial" panose="020B0604020202020204" pitchFamily="34" charset="0"/>
                <a:ea typeface="宋体" panose="02010600030101010101" pitchFamily="2" charset="-122"/>
              </a:rPr>
              <a:t>Screen Printer</a:t>
            </a:r>
          </a:p>
        </p:txBody>
      </p:sp>
      <p:sp>
        <p:nvSpPr>
          <p:cNvPr id="196622" name="Text Box 14"/>
          <p:cNvSpPr txBox="1">
            <a:spLocks noChangeArrowheads="1"/>
          </p:cNvSpPr>
          <p:nvPr/>
        </p:nvSpPr>
        <p:spPr bwMode="auto">
          <a:xfrm>
            <a:off x="3276600" y="5653088"/>
            <a:ext cx="2387600" cy="366712"/>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b="1" i="0">
                <a:ea typeface="宋体" panose="02010600030101010101" pitchFamily="2" charset="-122"/>
              </a:rPr>
              <a:t>STENCIL PRINTING</a:t>
            </a:r>
          </a:p>
        </p:txBody>
      </p:sp>
      <p:sp>
        <p:nvSpPr>
          <p:cNvPr id="196623" name="Text Box 15"/>
          <p:cNvSpPr txBox="1">
            <a:spLocks noChangeArrowheads="1"/>
          </p:cNvSpPr>
          <p:nvPr/>
        </p:nvSpPr>
        <p:spPr bwMode="auto">
          <a:xfrm>
            <a:off x="92075" y="982663"/>
            <a:ext cx="4010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effectLst>
                  <a:outerShdw blurRad="38100" dist="38100" dir="2700000" algn="tl">
                    <a:srgbClr val="C0C0C0"/>
                  </a:outerShdw>
                </a:effectLst>
                <a:latin typeface="隶书" panose="02010509060101010101" pitchFamily="49" charset="-122"/>
              </a:rPr>
              <a:t>Screen Printer </a:t>
            </a:r>
            <a:r>
              <a:rPr lang="zh-CN" altLang="en-US" sz="2400" b="1">
                <a:effectLst>
                  <a:outerShdw blurRad="38100" dist="38100" dir="2700000" algn="tl">
                    <a:srgbClr val="C0C0C0"/>
                  </a:outerShdw>
                </a:effectLst>
                <a:latin typeface="隶书" panose="02010509060101010101" pitchFamily="49" charset="-122"/>
              </a:rPr>
              <a:t>内部工作图</a:t>
            </a:r>
          </a:p>
        </p:txBody>
      </p:sp>
      <p:pic>
        <p:nvPicPr>
          <p:cNvPr id="196625" name="Picture 17" descr="印刷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1557338"/>
            <a:ext cx="2863850" cy="4392612"/>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78042" y="100965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0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75"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77"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78"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79"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87081" name="Text Box 9"/>
          <p:cNvSpPr txBox="1">
            <a:spLocks noChangeArrowheads="1"/>
          </p:cNvSpPr>
          <p:nvPr/>
        </p:nvSpPr>
        <p:spPr bwMode="auto">
          <a:xfrm>
            <a:off x="468313" y="981075"/>
            <a:ext cx="1708150"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0">
                <a:ea typeface="ˎ̥"/>
                <a:cs typeface="ˎ̥"/>
              </a:rPr>
              <a:t>      </a:t>
            </a:r>
            <a:r>
              <a:rPr lang="zh-CN" altLang="en-US" sz="3200" i="0">
                <a:latin typeface="Arial" panose="020B0604020202020204" pitchFamily="34" charset="0"/>
                <a:ea typeface="ˎ̥"/>
                <a:cs typeface="ˎ̥"/>
              </a:rPr>
              <a:t>锡膏</a:t>
            </a:r>
            <a:r>
              <a:rPr lang="zh-CN" altLang="en-US" sz="3200" i="0">
                <a:ea typeface="ˎ̥"/>
                <a:cs typeface="ˎ̥"/>
              </a:rPr>
              <a:t> </a:t>
            </a:r>
            <a:endParaRPr kumimoji="0" lang="zh-CN" altLang="en-US" sz="1800" i="0">
              <a:latin typeface="Arial" panose="020B0604020202020204" pitchFamily="34" charset="0"/>
              <a:ea typeface="宋体" panose="02010600030101010101" pitchFamily="2" charset="-122"/>
            </a:endParaRPr>
          </a:p>
        </p:txBody>
      </p:sp>
      <p:pic>
        <p:nvPicPr>
          <p:cNvPr id="387082" name="Picture 10" descr="自动刮膏－上锡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676400"/>
            <a:ext cx="6350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387083" name="Line 11"/>
          <p:cNvSpPr>
            <a:spLocks noChangeShapeType="1"/>
          </p:cNvSpPr>
          <p:nvPr/>
        </p:nvSpPr>
        <p:spPr bwMode="auto">
          <a:xfrm flipH="1">
            <a:off x="6172200" y="2971800"/>
            <a:ext cx="1447800" cy="838200"/>
          </a:xfrm>
          <a:prstGeom prst="line">
            <a:avLst/>
          </a:prstGeom>
          <a:noFill/>
          <a:ln w="222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084" name="Text Box 12"/>
          <p:cNvSpPr txBox="1">
            <a:spLocks noChangeArrowheads="1"/>
          </p:cNvSpPr>
          <p:nvPr/>
        </p:nvSpPr>
        <p:spPr bwMode="auto">
          <a:xfrm>
            <a:off x="7620000" y="2620963"/>
            <a:ext cx="611188" cy="8032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2800" i="0">
                <a:solidFill>
                  <a:schemeClr val="bg1"/>
                </a:solidFill>
                <a:latin typeface="Arial" panose="020B0604020202020204" pitchFamily="34" charset="0"/>
                <a:ea typeface="ˎ̥"/>
                <a:cs typeface="ˎ̥"/>
              </a:rPr>
              <a:t>锡膏</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4400" y="532760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ctrTitle"/>
          </p:nvPr>
        </p:nvSpPr>
        <p:spPr>
          <a:xfrm>
            <a:off x="685800" y="0"/>
            <a:ext cx="7772400" cy="1050925"/>
          </a:xfrm>
        </p:spPr>
        <p:txBody>
          <a:bodyPr anchor="ctr"/>
          <a:lstStyle/>
          <a:p>
            <a:endParaRPr lang="zh-CN" altLang="zh-CN" sz="4400"/>
          </a:p>
        </p:txBody>
      </p:sp>
      <p:sp>
        <p:nvSpPr>
          <p:cNvPr id="424963" name="Rectangle 3"/>
          <p:cNvSpPr>
            <a:spLocks noGrp="1" noChangeArrowheads="1"/>
          </p:cNvSpPr>
          <p:nvPr>
            <p:ph type="subTitle" idx="1"/>
          </p:nvPr>
        </p:nvSpPr>
        <p:spPr>
          <a:xfrm>
            <a:off x="1371600" y="3886200"/>
            <a:ext cx="6400800" cy="1752600"/>
          </a:xfrm>
        </p:spPr>
        <p:txBody>
          <a:bodyPr/>
          <a:lstStyle/>
          <a:p>
            <a:endParaRPr lang="zh-CN" altLang="zh-CN" sz="3200"/>
          </a:p>
        </p:txBody>
      </p:sp>
      <p:pic>
        <p:nvPicPr>
          <p:cNvPr id="424964" name="Picture 4" descr="sm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33375"/>
            <a:ext cx="8534400" cy="6021388"/>
          </a:xfrm>
          <a:prstGeom prst="rect">
            <a:avLst/>
          </a:prstGeom>
          <a:noFill/>
          <a:extLst>
            <a:ext uri="{909E8E84-426E-40DD-AFC4-6F175D3DCCD1}">
              <a14:hiddenFill xmlns:a14="http://schemas.microsoft.com/office/drawing/2010/main">
                <a:solidFill>
                  <a:srgbClr val="FFFFFF"/>
                </a:solidFill>
              </a14:hiddenFill>
            </a:ext>
          </a:extLst>
        </p:spPr>
      </p:pic>
      <p:grpSp>
        <p:nvGrpSpPr>
          <p:cNvPr id="424965" name="Group 5"/>
          <p:cNvGrpSpPr>
            <a:grpSpLocks/>
          </p:cNvGrpSpPr>
          <p:nvPr/>
        </p:nvGrpSpPr>
        <p:grpSpPr bwMode="auto">
          <a:xfrm>
            <a:off x="6659563" y="4868863"/>
            <a:ext cx="2305050" cy="1771650"/>
            <a:chOff x="1248" y="0"/>
            <a:chExt cx="1452" cy="1116"/>
          </a:xfrm>
        </p:grpSpPr>
        <p:pic>
          <p:nvPicPr>
            <p:cNvPr id="424966" name="Picture 6" descr="08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192"/>
              <a:ext cx="924" cy="924"/>
            </a:xfrm>
            <a:prstGeom prst="rect">
              <a:avLst/>
            </a:prstGeom>
            <a:noFill/>
            <a:extLst>
              <a:ext uri="{909E8E84-426E-40DD-AFC4-6F175D3DCCD1}">
                <a14:hiddenFill xmlns:a14="http://schemas.microsoft.com/office/drawing/2010/main">
                  <a:solidFill>
                    <a:srgbClr val="FFFFFF"/>
                  </a:solidFill>
                </a14:hiddenFill>
              </a:ext>
            </a:extLst>
          </p:spPr>
        </p:pic>
        <p:sp>
          <p:nvSpPr>
            <p:cNvPr id="424967" name="AutoShape 7"/>
            <p:cNvSpPr>
              <a:spLocks noChangeArrowheads="1"/>
            </p:cNvSpPr>
            <p:nvPr/>
          </p:nvSpPr>
          <p:spPr bwMode="auto">
            <a:xfrm>
              <a:off x="1248" y="0"/>
              <a:ext cx="1008" cy="768"/>
            </a:xfrm>
            <a:prstGeom prst="cloudCallout">
              <a:avLst>
                <a:gd name="adj1" fmla="val 32542"/>
                <a:gd name="adj2" fmla="val 56773"/>
              </a:avLst>
            </a:prstGeom>
            <a:solidFill>
              <a:srgbClr val="FFCC99"/>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spcBef>
                  <a:spcPct val="50000"/>
                </a:spcBef>
                <a:buClr>
                  <a:schemeClr val="hlink"/>
                </a:buClr>
                <a:buSzPct val="120000"/>
              </a:pPr>
              <a:r>
                <a:rPr kumimoji="0" lang="en-US" altLang="zh-CN" sz="3200" b="1" i="0">
                  <a:solidFill>
                    <a:srgbClr val="FF3300"/>
                  </a:solidFill>
                  <a:effectLst>
                    <a:outerShdw blurRad="38100" dist="38100" dir="2700000" algn="tl">
                      <a:srgbClr val="000000"/>
                    </a:outerShdw>
                  </a:effectLst>
                  <a:latin typeface="宋体" panose="02010600030101010101" pitchFamily="2" charset="-122"/>
                  <a:ea typeface="宋体" panose="02010600030101010101" pitchFamily="2" charset="-122"/>
                </a:rPr>
                <a:t>SMT?</a:t>
              </a:r>
            </a:p>
            <a:p>
              <a:pPr algn="ctr">
                <a:lnSpc>
                  <a:spcPct val="80000"/>
                </a:lnSpc>
                <a:spcBef>
                  <a:spcPct val="20000"/>
                </a:spcBef>
                <a:buClr>
                  <a:schemeClr val="hlink"/>
                </a:buClr>
                <a:buSzPct val="120000"/>
              </a:pPr>
              <a:endParaRPr kumimoji="0" lang="en-US" altLang="zh-CN" sz="2400" i="0">
                <a:solidFill>
                  <a:schemeClr val="tx2"/>
                </a:solidFill>
                <a:effectLst>
                  <a:outerShdw blurRad="38100" dist="38100" dir="2700000" algn="tl">
                    <a:srgbClr val="FFFFFF"/>
                  </a:outerShdw>
                </a:effectLst>
                <a:latin typeface="宋体" panose="02010600030101010101" pitchFamily="2" charset="-122"/>
                <a:ea typeface="宋体" panose="02010600030101010101" pitchFamily="2" charset="-122"/>
              </a:endParaRPr>
            </a:p>
          </p:txBody>
        </p:sp>
      </p:gr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51920" y="1556792"/>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23"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25"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26"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27"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389131" name="Picture 11" descr="自动刮膏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981075"/>
            <a:ext cx="6985000" cy="5245100"/>
          </a:xfrm>
          <a:prstGeom prst="rect">
            <a:avLst/>
          </a:prstGeom>
          <a:noFill/>
          <a:extLst>
            <a:ext uri="{909E8E84-426E-40DD-AFC4-6F175D3DCCD1}">
              <a14:hiddenFill xmlns:a14="http://schemas.microsoft.com/office/drawing/2010/main">
                <a:solidFill>
                  <a:srgbClr val="FFFFFF"/>
                </a:solidFill>
              </a14:hiddenFill>
            </a:ext>
          </a:extLst>
        </p:spPr>
      </p:pic>
      <p:sp>
        <p:nvSpPr>
          <p:cNvPr id="389132" name="Text Box 12"/>
          <p:cNvSpPr txBox="1">
            <a:spLocks noChangeArrowheads="1"/>
          </p:cNvSpPr>
          <p:nvPr/>
        </p:nvSpPr>
        <p:spPr bwMode="auto">
          <a:xfrm>
            <a:off x="0" y="4292600"/>
            <a:ext cx="19621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自动刮锡膏</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9288" y="1716881"/>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47"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49"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50"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51"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390153" name="Picture 9" descr="自动刮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0" y="908050"/>
            <a:ext cx="6985000" cy="5245100"/>
          </a:xfrm>
          <a:prstGeom prst="rect">
            <a:avLst/>
          </a:prstGeom>
          <a:noFill/>
          <a:extLst>
            <a:ext uri="{909E8E84-426E-40DD-AFC4-6F175D3DCCD1}">
              <a14:hiddenFill xmlns:a14="http://schemas.microsoft.com/office/drawing/2010/main">
                <a:solidFill>
                  <a:srgbClr val="FFFFFF"/>
                </a:solidFill>
              </a14:hiddenFill>
            </a:ext>
          </a:extLst>
        </p:spPr>
      </p:pic>
      <p:sp>
        <p:nvSpPr>
          <p:cNvPr id="390154" name="Text Box 10"/>
          <p:cNvSpPr txBox="1">
            <a:spLocks noChangeArrowheads="1"/>
          </p:cNvSpPr>
          <p:nvPr/>
        </p:nvSpPr>
        <p:spPr bwMode="auto">
          <a:xfrm>
            <a:off x="0" y="4581525"/>
            <a:ext cx="19621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自动刮锡膏</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7052" y="1490662"/>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099"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1"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2"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3"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88105" name="AutoShape 9" descr="button">
            <a:hlinkClick r:id="" action="ppaction://hlinkshowjump?jump=previousslide"/>
          </p:cNvPr>
          <p:cNvSpPr>
            <a:spLocks noChangeAspect="1" noChangeArrowheads="1"/>
          </p:cNvSpPr>
          <p:nvPr/>
        </p:nvSpPr>
        <p:spPr bwMode="auto">
          <a:xfrm>
            <a:off x="7620000" y="5899150"/>
            <a:ext cx="644525" cy="65405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8106" name="AutoShape 10" descr="buttonnext">
            <a:hlinkClick r:id="" action="ppaction://hlinkshowjump?jump=nextslide"/>
          </p:cNvPr>
          <p:cNvSpPr>
            <a:spLocks noChangeAspect="1" noChangeArrowheads="1"/>
          </p:cNvSpPr>
          <p:nvPr/>
        </p:nvSpPr>
        <p:spPr bwMode="auto">
          <a:xfrm>
            <a:off x="8229600" y="5954713"/>
            <a:ext cx="685800" cy="598487"/>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8107" name="Text Box 11"/>
          <p:cNvSpPr txBox="1">
            <a:spLocks noChangeArrowheads="1"/>
          </p:cNvSpPr>
          <p:nvPr/>
        </p:nvSpPr>
        <p:spPr bwMode="auto">
          <a:xfrm>
            <a:off x="179388" y="908050"/>
            <a:ext cx="720725" cy="30813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i="0">
                <a:latin typeface="Arial" panose="020B0604020202020204" pitchFamily="34" charset="0"/>
                <a:ea typeface="ˎ̥"/>
                <a:cs typeface="ˎ̥"/>
              </a:rPr>
              <a:t>丝网漏印焊锡膏</a:t>
            </a:r>
            <a:r>
              <a:rPr lang="zh-CN" altLang="en-US" sz="2800" i="0">
                <a:ea typeface="ˎ̥"/>
                <a:cs typeface="ˎ̥"/>
              </a:rPr>
              <a:t> </a:t>
            </a:r>
            <a:endParaRPr kumimoji="0" lang="zh-CN" altLang="en-US" sz="1800" i="0">
              <a:latin typeface="Arial" panose="020B0604020202020204" pitchFamily="34" charset="0"/>
              <a:ea typeface="宋体" panose="02010600030101010101" pitchFamily="2" charset="-122"/>
            </a:endParaRPr>
          </a:p>
        </p:txBody>
      </p:sp>
      <p:pic>
        <p:nvPicPr>
          <p:cNvPr id="388108" name="Picture 12" descr="手动刮锡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052513"/>
            <a:ext cx="6654800" cy="4991100"/>
          </a:xfrm>
          <a:prstGeom prst="rect">
            <a:avLst/>
          </a:prstGeom>
          <a:noFill/>
          <a:extLst>
            <a:ext uri="{909E8E84-426E-40DD-AFC4-6F175D3DCCD1}">
              <a14:hiddenFill xmlns:a14="http://schemas.microsoft.com/office/drawing/2010/main">
                <a:solidFill>
                  <a:srgbClr val="FFFFFF"/>
                </a:solidFill>
              </a14:hiddenFill>
            </a:ext>
          </a:extLst>
        </p:spPr>
      </p:pic>
      <p:sp>
        <p:nvSpPr>
          <p:cNvPr id="388109" name="Text Box 13"/>
          <p:cNvSpPr txBox="1">
            <a:spLocks noChangeArrowheads="1"/>
          </p:cNvSpPr>
          <p:nvPr/>
        </p:nvSpPr>
        <p:spPr bwMode="auto">
          <a:xfrm>
            <a:off x="179388" y="4581525"/>
            <a:ext cx="19621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手动刮锡膏</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0613" y="143578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ext Box 2"/>
          <p:cNvSpPr txBox="1">
            <a:spLocks noChangeArrowheads="1"/>
          </p:cNvSpPr>
          <p:nvPr/>
        </p:nvSpPr>
        <p:spPr bwMode="auto">
          <a:xfrm>
            <a:off x="76200" y="76200"/>
            <a:ext cx="2960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0">
                <a:latin typeface="Arial" panose="020B0604020202020204" pitchFamily="34" charset="0"/>
                <a:ea typeface="宋体" panose="02010600030101010101" pitchFamily="2" charset="-122"/>
              </a:rPr>
              <a:t>Screen Printer</a:t>
            </a:r>
          </a:p>
        </p:txBody>
      </p:sp>
      <p:sp>
        <p:nvSpPr>
          <p:cNvPr id="352259" name="Text Box 3"/>
          <p:cNvSpPr txBox="1">
            <a:spLocks noChangeArrowheads="1"/>
          </p:cNvSpPr>
          <p:nvPr/>
        </p:nvSpPr>
        <p:spPr bwMode="auto">
          <a:xfrm>
            <a:off x="76200" y="990600"/>
            <a:ext cx="433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0">
                <a:latin typeface="隶书" panose="02010509060101010101" pitchFamily="49" charset="-122"/>
              </a:rPr>
              <a:t>Screen Printer </a:t>
            </a:r>
            <a:r>
              <a:rPr lang="zh-CN" altLang="en-US" sz="2400" b="1" i="0">
                <a:latin typeface="隶书" panose="02010509060101010101" pitchFamily="49" charset="-122"/>
              </a:rPr>
              <a:t>的基本要素：</a:t>
            </a:r>
          </a:p>
        </p:txBody>
      </p:sp>
      <p:sp>
        <p:nvSpPr>
          <p:cNvPr id="352260" name="Text Box 4"/>
          <p:cNvSpPr txBox="1">
            <a:spLocks noChangeArrowheads="1"/>
          </p:cNvSpPr>
          <p:nvPr/>
        </p:nvSpPr>
        <p:spPr bwMode="auto">
          <a:xfrm>
            <a:off x="1042988" y="1628775"/>
            <a:ext cx="78486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i="0">
                <a:latin typeface="隶书" panose="02010509060101010101" pitchFamily="49" charset="-122"/>
              </a:rPr>
              <a:t>Solder (</a:t>
            </a:r>
            <a:r>
              <a:rPr lang="zh-CN" altLang="en-US" b="1" i="0">
                <a:latin typeface="隶书" panose="02010509060101010101" pitchFamily="49" charset="-122"/>
              </a:rPr>
              <a:t>又叫锡膏）</a:t>
            </a:r>
          </a:p>
          <a:p>
            <a:r>
              <a:rPr lang="zh-CN" altLang="en-US" b="1" i="0"/>
              <a:t>   由粉末状焊料合金、焊剂和一些起粘性作用及其他作用的添加剂混合制成具有一定粘度和良好触变性的焊料膏。简称焊膏。</a:t>
            </a:r>
          </a:p>
          <a:p>
            <a:endParaRPr lang="zh-CN" altLang="en-US" b="1" i="0"/>
          </a:p>
          <a:p>
            <a:r>
              <a:rPr lang="zh-CN" altLang="en-US" b="1" i="0"/>
              <a:t>   为了满足对焊点的焊锡膏量的要求，通常选用</a:t>
            </a:r>
            <a:r>
              <a:rPr lang="en-US" altLang="zh-CN" b="1" i="0"/>
              <a:t>85</a:t>
            </a:r>
            <a:r>
              <a:rPr lang="zh-CN" altLang="en-US" b="1" i="0"/>
              <a:t>％</a:t>
            </a:r>
            <a:r>
              <a:rPr lang="en-US" altLang="zh-CN" b="1" i="0"/>
              <a:t>--92</a:t>
            </a:r>
            <a:r>
              <a:rPr lang="zh-CN" altLang="en-US" b="1" i="0"/>
              <a:t>％金属含量的焊膏，使用效果较好。</a:t>
            </a:r>
            <a:endParaRPr lang="zh-CN" altLang="en-US" b="1" i="0">
              <a:latin typeface="隶书" panose="02010509060101010101" pitchFamily="49" charset="-122"/>
            </a:endParaRPr>
          </a:p>
        </p:txBody>
      </p:sp>
      <p:sp>
        <p:nvSpPr>
          <p:cNvPr id="352261" name="Rectangle 5"/>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2262" name="Rectangle 6"/>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2264" name="Rectangle 8"/>
          <p:cNvSpPr>
            <a:spLocks noChangeArrowheads="1"/>
          </p:cNvSpPr>
          <p:nvPr/>
        </p:nvSpPr>
        <p:spPr bwMode="auto">
          <a:xfrm>
            <a:off x="0" y="6453188"/>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2265" name="Rectangle 9"/>
          <p:cNvSpPr>
            <a:spLocks noChangeArrowheads="1"/>
          </p:cNvSpPr>
          <p:nvPr/>
        </p:nvSpPr>
        <p:spPr bwMode="auto">
          <a:xfrm>
            <a:off x="0" y="659765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2266" name="Rectangle 10"/>
          <p:cNvSpPr>
            <a:spLocks noChangeArrowheads="1"/>
          </p:cNvSpPr>
          <p:nvPr/>
        </p:nvSpPr>
        <p:spPr bwMode="auto">
          <a:xfrm>
            <a:off x="795338" y="2101850"/>
            <a:ext cx="152400" cy="152400"/>
          </a:xfrm>
          <a:prstGeom prst="rect">
            <a:avLst/>
          </a:prstGeom>
          <a:gradFill rotWithShape="0">
            <a:gsLst>
              <a:gs pos="0">
                <a:srgbClr val="FF66FF"/>
              </a:gs>
              <a:gs pos="100000">
                <a:srgbClr val="FF66FF">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2267" name="Rectangle 11"/>
          <p:cNvSpPr>
            <a:spLocks noChangeArrowheads="1"/>
          </p:cNvSpPr>
          <p:nvPr/>
        </p:nvSpPr>
        <p:spPr bwMode="auto">
          <a:xfrm>
            <a:off x="784225" y="3038475"/>
            <a:ext cx="152400" cy="152400"/>
          </a:xfrm>
          <a:prstGeom prst="rect">
            <a:avLst/>
          </a:prstGeom>
          <a:gradFill rotWithShape="0">
            <a:gsLst>
              <a:gs pos="0">
                <a:srgbClr val="FF66FF"/>
              </a:gs>
              <a:gs pos="100000">
                <a:srgbClr val="FF66FF">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2268" name="AutoShape 12"/>
          <p:cNvSpPr>
            <a:spLocks noChangeArrowheads="1"/>
          </p:cNvSpPr>
          <p:nvPr/>
        </p:nvSpPr>
        <p:spPr bwMode="auto">
          <a:xfrm>
            <a:off x="457200" y="1806575"/>
            <a:ext cx="304800" cy="152400"/>
          </a:xfrm>
          <a:prstGeom prst="rightArrow">
            <a:avLst>
              <a:gd name="adj1" fmla="val 50000"/>
              <a:gd name="adj2" fmla="val 50000"/>
            </a:avLst>
          </a:prstGeom>
          <a:gradFill rotWithShape="0">
            <a:gsLst>
              <a:gs pos="0">
                <a:srgbClr val="FF3300"/>
              </a:gs>
              <a:gs pos="100000">
                <a:srgbClr val="FF3300">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2272" name="Picture 16" descr="无铅焊锡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789363"/>
            <a:ext cx="1774825" cy="2087562"/>
          </a:xfrm>
          <a:prstGeom prst="rect">
            <a:avLst/>
          </a:prstGeom>
          <a:noFill/>
          <a:extLst>
            <a:ext uri="{909E8E84-426E-40DD-AFC4-6F175D3DCCD1}">
              <a14:hiddenFill xmlns:a14="http://schemas.microsoft.com/office/drawing/2010/main">
                <a:solidFill>
                  <a:srgbClr val="FFFFFF"/>
                </a:solidFill>
              </a14:hiddenFill>
            </a:ext>
          </a:extLst>
        </p:spPr>
      </p:pic>
      <p:pic>
        <p:nvPicPr>
          <p:cNvPr id="352273" name="Picture 17" descr="有铅焊锡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3644900"/>
            <a:ext cx="2176462" cy="22320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2274" name="Group 18"/>
          <p:cNvGraphicFramePr>
            <a:graphicFrameLocks noGrp="1"/>
          </p:cNvGraphicFramePr>
          <p:nvPr/>
        </p:nvGraphicFramePr>
        <p:xfrm>
          <a:off x="1116013" y="5805488"/>
          <a:ext cx="6335712" cy="518160"/>
        </p:xfrm>
        <a:graphic>
          <a:graphicData uri="http://schemas.openxmlformats.org/drawingml/2006/table">
            <a:tbl>
              <a:tblPr/>
              <a:tblGrid>
                <a:gridCol w="2908300">
                  <a:extLst>
                    <a:ext uri="{9D8B030D-6E8A-4147-A177-3AD203B41FA5}">
                      <a16:colId xmlns:a16="http://schemas.microsoft.com/office/drawing/2014/main" val="1994215353"/>
                    </a:ext>
                  </a:extLst>
                </a:gridCol>
                <a:gridCol w="766762">
                  <a:extLst>
                    <a:ext uri="{9D8B030D-6E8A-4147-A177-3AD203B41FA5}">
                      <a16:colId xmlns:a16="http://schemas.microsoft.com/office/drawing/2014/main" val="683588348"/>
                    </a:ext>
                  </a:extLst>
                </a:gridCol>
                <a:gridCol w="2660650">
                  <a:extLst>
                    <a:ext uri="{9D8B030D-6E8A-4147-A177-3AD203B41FA5}">
                      <a16:colId xmlns:a16="http://schemas.microsoft.com/office/drawing/2014/main" val="3189778996"/>
                    </a:ext>
                  </a:extLst>
                </a:gridCol>
              </a:tblGrid>
              <a:tr h="2206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cap="flat">
                      <a:noFill/>
                    </a:lnL>
                    <a:lnR>
                      <a:noFill/>
                    </a:lnR>
                    <a:lnT cap="flat">
                      <a:noFill/>
                    </a:lnT>
                    <a:lnB cap="flat">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rgbClr val="2D2D2D"/>
                          </a:solidFill>
                          <a:effectLst/>
                          <a:latin typeface="Times New Roman" panose="02020603050405020304" pitchFamily="18" charset="0"/>
                          <a:ea typeface="宋体" panose="02010600030101010101" pitchFamily="2" charset="-122"/>
                        </a:rPr>
                        <a:t> </a:t>
                      </a:r>
                      <a:endPar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a:noFill/>
                    </a:lnR>
                    <a:lnT cap="flat">
                      <a:noFill/>
                    </a:lnT>
                    <a:lnB cap="flat">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2D2D2D"/>
                          </a:solidFill>
                          <a:effectLst/>
                          <a:latin typeface="Times New Roman" panose="02020603050405020304" pitchFamily="18" charset="0"/>
                          <a:ea typeface="宋体" panose="02010600030101010101" pitchFamily="2" charset="-122"/>
                        </a:rPr>
                        <a:t>有铅焊锡膏－科利泰</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587288632"/>
                  </a:ext>
                </a:extLst>
              </a:tr>
            </a:tbl>
          </a:graphicData>
        </a:graphic>
      </p:graphicFrame>
      <p:graphicFrame>
        <p:nvGraphicFramePr>
          <p:cNvPr id="352282" name="Group 26"/>
          <p:cNvGraphicFramePr>
            <a:graphicFrameLocks noGrp="1"/>
          </p:cNvGraphicFramePr>
          <p:nvPr/>
        </p:nvGraphicFramePr>
        <p:xfrm>
          <a:off x="1042988" y="5876925"/>
          <a:ext cx="2520950" cy="396240"/>
        </p:xfrm>
        <a:graphic>
          <a:graphicData uri="http://schemas.openxmlformats.org/drawingml/2006/table">
            <a:tbl>
              <a:tblPr/>
              <a:tblGrid>
                <a:gridCol w="2520950">
                  <a:extLst>
                    <a:ext uri="{9D8B030D-6E8A-4147-A177-3AD203B41FA5}">
                      <a16:colId xmlns:a16="http://schemas.microsoft.com/office/drawing/2014/main" val="224764749"/>
                    </a:ext>
                  </a:extLst>
                </a:gridCol>
              </a:tblGrid>
              <a:tr h="2952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2D2D2D"/>
                          </a:solidFill>
                          <a:effectLst/>
                          <a:latin typeface="Times New Roman" panose="02020603050405020304" pitchFamily="18" charset="0"/>
                          <a:ea typeface="宋体" panose="02010600030101010101" pitchFamily="2" charset="-122"/>
                        </a:rPr>
                        <a:t>无铅焊锡膏－科利泰</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374468852"/>
                  </a:ext>
                </a:extLst>
              </a:tr>
            </a:tbl>
          </a:graphicData>
        </a:graphic>
      </p:graphicFrame>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52995" y="10668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8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23"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25"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26"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27" name="Text Box 7"/>
          <p:cNvSpPr txBox="1">
            <a:spLocks noChangeArrowheads="1"/>
          </p:cNvSpPr>
          <p:nvPr/>
        </p:nvSpPr>
        <p:spPr bwMode="auto">
          <a:xfrm>
            <a:off x="76200" y="76200"/>
            <a:ext cx="2960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Screen Printer</a:t>
            </a:r>
          </a:p>
        </p:txBody>
      </p:sp>
      <p:sp>
        <p:nvSpPr>
          <p:cNvPr id="209928" name="Text Box 8"/>
          <p:cNvSpPr txBox="1">
            <a:spLocks noChangeArrowheads="1"/>
          </p:cNvSpPr>
          <p:nvPr/>
        </p:nvSpPr>
        <p:spPr bwMode="auto">
          <a:xfrm>
            <a:off x="228600" y="938213"/>
            <a:ext cx="3557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effectLst>
                  <a:outerShdw blurRad="38100" dist="38100" dir="2700000" algn="tl">
                    <a:srgbClr val="C0C0C0"/>
                  </a:outerShdw>
                </a:effectLst>
                <a:latin typeface="隶书" panose="02010509060101010101" pitchFamily="49" charset="-122"/>
              </a:rPr>
              <a:t>在</a:t>
            </a:r>
            <a:r>
              <a:rPr lang="en-US" altLang="zh-CN" sz="2400" b="1">
                <a:effectLst>
                  <a:outerShdw blurRad="38100" dist="38100" dir="2700000" algn="tl">
                    <a:srgbClr val="C0C0C0"/>
                  </a:outerShdw>
                </a:effectLst>
                <a:latin typeface="隶书" panose="02010509060101010101" pitchFamily="49" charset="-122"/>
              </a:rPr>
              <a:t>SMT</a:t>
            </a:r>
            <a:r>
              <a:rPr lang="zh-CN" altLang="en-US" sz="2400" b="1">
                <a:effectLst>
                  <a:outerShdw blurRad="38100" dist="38100" dir="2700000" algn="tl">
                    <a:srgbClr val="C0C0C0"/>
                  </a:outerShdw>
                </a:effectLst>
                <a:latin typeface="隶书" panose="02010509060101010101" pitchFamily="49" charset="-122"/>
              </a:rPr>
              <a:t>中使用无铅焊料： </a:t>
            </a:r>
          </a:p>
        </p:txBody>
      </p:sp>
      <p:sp>
        <p:nvSpPr>
          <p:cNvPr id="209929" name="Text Box 9"/>
          <p:cNvSpPr txBox="1">
            <a:spLocks noChangeArrowheads="1"/>
          </p:cNvSpPr>
          <p:nvPr/>
        </p:nvSpPr>
        <p:spPr bwMode="auto">
          <a:xfrm>
            <a:off x="4500563" y="2276475"/>
            <a:ext cx="44767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0">
                <a:effectLst>
                  <a:outerShdw blurRad="38100" dist="38100" dir="2700000" algn="tl">
                    <a:srgbClr val="C0C0C0"/>
                  </a:outerShdw>
                </a:effectLst>
                <a:latin typeface="隶书" panose="02010509060101010101" pitchFamily="49" charset="-122"/>
              </a:rPr>
              <a:t>    </a:t>
            </a:r>
            <a:r>
              <a:rPr lang="zh-CN" altLang="en-US" sz="2400" b="1" i="0">
                <a:effectLst>
                  <a:outerShdw blurRad="38100" dist="38100" dir="2700000" algn="tl">
                    <a:srgbClr val="C0C0C0"/>
                  </a:outerShdw>
                </a:effectLst>
                <a:latin typeface="隶书" panose="02010509060101010101" pitchFamily="49" charset="-122"/>
              </a:rPr>
              <a:t>在前几个世纪，人们逐渐从</a:t>
            </a:r>
          </a:p>
          <a:p>
            <a:r>
              <a:rPr lang="zh-CN" altLang="en-US" sz="2400" b="1" i="0">
                <a:effectLst>
                  <a:outerShdw blurRad="38100" dist="38100" dir="2700000" algn="tl">
                    <a:srgbClr val="C0C0C0"/>
                  </a:outerShdw>
                </a:effectLst>
                <a:latin typeface="隶书" panose="02010509060101010101" pitchFamily="49" charset="-122"/>
              </a:rPr>
              <a:t>医学和化学上认识到了铅（</a:t>
            </a:r>
            <a:r>
              <a:rPr lang="en-US" altLang="zh-CN" sz="2400" b="1" i="0">
                <a:effectLst>
                  <a:outerShdw blurRad="38100" dist="38100" dir="2700000" algn="tl">
                    <a:srgbClr val="C0C0C0"/>
                  </a:outerShdw>
                </a:effectLst>
                <a:latin typeface="隶书" panose="02010509060101010101" pitchFamily="49" charset="-122"/>
              </a:rPr>
              <a:t>PB</a:t>
            </a:r>
            <a:r>
              <a:rPr lang="zh-CN" altLang="en-US" sz="2400" b="1" i="0">
                <a:effectLst>
                  <a:outerShdw blurRad="38100" dist="38100" dir="2700000" algn="tl">
                    <a:srgbClr val="C0C0C0"/>
                  </a:outerShdw>
                </a:effectLst>
                <a:latin typeface="隶书" panose="02010509060101010101" pitchFamily="49" charset="-122"/>
              </a:rPr>
              <a:t>）</a:t>
            </a:r>
          </a:p>
          <a:p>
            <a:r>
              <a:rPr lang="zh-CN" altLang="en-US" sz="2400" b="1" i="0">
                <a:effectLst>
                  <a:outerShdw blurRad="38100" dist="38100" dir="2700000" algn="tl">
                    <a:srgbClr val="C0C0C0"/>
                  </a:outerShdw>
                </a:effectLst>
                <a:latin typeface="隶书" panose="02010509060101010101" pitchFamily="49" charset="-122"/>
              </a:rPr>
              <a:t>的毒性，而被限制使用。现在电</a:t>
            </a:r>
          </a:p>
          <a:p>
            <a:r>
              <a:rPr lang="zh-CN" altLang="en-US" sz="2400" b="1" i="0">
                <a:effectLst>
                  <a:outerShdw blurRad="38100" dist="38100" dir="2700000" algn="tl">
                    <a:srgbClr val="C0C0C0"/>
                  </a:outerShdw>
                </a:effectLst>
                <a:latin typeface="隶书" panose="02010509060101010101" pitchFamily="49" charset="-122"/>
              </a:rPr>
              <a:t>子装配业面临同样的问题，人们</a:t>
            </a:r>
          </a:p>
          <a:p>
            <a:r>
              <a:rPr lang="zh-CN" altLang="en-US" sz="2400" b="1" i="0">
                <a:effectLst>
                  <a:outerShdw blurRad="38100" dist="38100" dir="2700000" algn="tl">
                    <a:srgbClr val="C0C0C0"/>
                  </a:outerShdw>
                </a:effectLst>
                <a:latin typeface="隶书" panose="02010509060101010101" pitchFamily="49" charset="-122"/>
              </a:rPr>
              <a:t>关心的是：焊料合金中的铅是否</a:t>
            </a:r>
          </a:p>
          <a:p>
            <a:r>
              <a:rPr lang="zh-CN" altLang="en-US" sz="2400" b="1" i="0">
                <a:effectLst>
                  <a:outerShdw blurRad="38100" dist="38100" dir="2700000" algn="tl">
                    <a:srgbClr val="C0C0C0"/>
                  </a:outerShdw>
                </a:effectLst>
                <a:latin typeface="隶书" panose="02010509060101010101" pitchFamily="49" charset="-122"/>
              </a:rPr>
              <a:t>真正的威胁到人们的健康以及环</a:t>
            </a:r>
          </a:p>
          <a:p>
            <a:r>
              <a:rPr lang="zh-CN" altLang="en-US" sz="2400" b="1" i="0">
                <a:effectLst>
                  <a:outerShdw blurRad="38100" dist="38100" dir="2700000" algn="tl">
                    <a:srgbClr val="C0C0C0"/>
                  </a:outerShdw>
                </a:effectLst>
                <a:latin typeface="隶书" panose="02010509060101010101" pitchFamily="49" charset="-122"/>
              </a:rPr>
              <a:t>境的安全。答案不明确，但无铅</a:t>
            </a:r>
          </a:p>
          <a:p>
            <a:r>
              <a:rPr lang="zh-CN" altLang="en-US" sz="2400" b="1" i="0">
                <a:effectLst>
                  <a:outerShdw blurRad="38100" dist="38100" dir="2700000" algn="tl">
                    <a:srgbClr val="C0C0C0"/>
                  </a:outerShdw>
                </a:effectLst>
                <a:latin typeface="隶书" panose="02010509060101010101" pitchFamily="49" charset="-122"/>
              </a:rPr>
              <a:t>焊料已经在使用。</a:t>
            </a:r>
          </a:p>
        </p:txBody>
      </p:sp>
      <p:pic>
        <p:nvPicPr>
          <p:cNvPr id="209930" name="Picture 10" descr="BD04956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388" y="1773238"/>
            <a:ext cx="4495800" cy="3054350"/>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48064" y="122060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7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5267"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5269"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5270"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5271"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95272" name="Rectangle 8"/>
          <p:cNvSpPr>
            <a:spLocks noChangeArrowheads="1"/>
          </p:cNvSpPr>
          <p:nvPr/>
        </p:nvSpPr>
        <p:spPr bwMode="auto">
          <a:xfrm>
            <a:off x="0" y="1196975"/>
            <a:ext cx="6553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3200" b="1" i="0">
                <a:ea typeface="ˎ̥"/>
                <a:cs typeface="ˎ̥"/>
              </a:rPr>
              <a:t>      </a:t>
            </a:r>
            <a:r>
              <a:rPr lang="zh-CN" altLang="en-US" sz="3200" b="1" i="0">
                <a:latin typeface="Arial" panose="020B0604020202020204" pitchFamily="34" charset="0"/>
                <a:ea typeface="ˎ̥"/>
                <a:cs typeface="ˎ̥"/>
              </a:rPr>
              <a:t>表面装配元器件的种类和规格</a:t>
            </a:r>
            <a:r>
              <a:rPr lang="zh-CN" altLang="en-US" sz="3200" b="1" i="0">
                <a:ea typeface="ˎ̥"/>
                <a:cs typeface="ˎ̥"/>
              </a:rPr>
              <a:t> </a:t>
            </a:r>
            <a:endParaRPr kumimoji="0" lang="zh-CN" altLang="en-US" sz="1800" b="1" i="0">
              <a:latin typeface="Arial" panose="020B0604020202020204" pitchFamily="34" charset="0"/>
              <a:ea typeface="宋体" panose="02010600030101010101" pitchFamily="2" charset="-122"/>
            </a:endParaRPr>
          </a:p>
        </p:txBody>
      </p:sp>
      <p:sp>
        <p:nvSpPr>
          <p:cNvPr id="395273" name="Rectangle 9"/>
          <p:cNvSpPr>
            <a:spLocks noChangeArrowheads="1"/>
          </p:cNvSpPr>
          <p:nvPr/>
        </p:nvSpPr>
        <p:spPr bwMode="auto">
          <a:xfrm>
            <a:off x="250825" y="2597150"/>
            <a:ext cx="8893175"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b="1" i="0">
                <a:latin typeface="Arial" panose="020B0604020202020204" pitchFamily="34" charset="0"/>
                <a:ea typeface="ˎ̥"/>
                <a:cs typeface="ˎ̥"/>
              </a:rPr>
              <a:t>从结构形状分类，有薄片矩形、圆柱形、扁平形等；</a:t>
            </a:r>
            <a:r>
              <a:rPr lang="zh-CN" altLang="en-US" sz="2800" b="1" i="0">
                <a:ea typeface="ˎ̥"/>
                <a:cs typeface="ˎ̥"/>
              </a:rPr>
              <a:t> </a:t>
            </a:r>
            <a:endParaRPr lang="zh-CN" altLang="en-US" sz="2400" b="1" i="0">
              <a:latin typeface="Arial" panose="020B0604020202020204" pitchFamily="34" charset="0"/>
              <a:ea typeface="ˎ̥"/>
              <a:cs typeface="ˎ̥"/>
            </a:endParaRPr>
          </a:p>
          <a:p>
            <a:pPr>
              <a:spcBef>
                <a:spcPct val="50000"/>
              </a:spcBef>
            </a:pPr>
            <a:r>
              <a:rPr lang="zh-CN" altLang="en-US" sz="2800" b="1" i="0">
                <a:latin typeface="Arial" panose="020B0604020202020204" pitchFamily="34" charset="0"/>
                <a:ea typeface="ˎ̥"/>
                <a:cs typeface="ˎ̥"/>
              </a:rPr>
              <a:t>从功能上分类为无源元件（</a:t>
            </a:r>
            <a:r>
              <a:rPr lang="en-US" altLang="zh-CN" sz="2800" b="1" i="0">
                <a:ea typeface="ˎ̥"/>
                <a:cs typeface="ˎ̥"/>
              </a:rPr>
              <a:t>SMC</a:t>
            </a:r>
            <a:r>
              <a:rPr lang="zh-CN" altLang="en-US" sz="2800" b="1" i="0">
                <a:latin typeface="Arial" panose="020B0604020202020204" pitchFamily="34" charset="0"/>
                <a:ea typeface="ˎ̥"/>
                <a:cs typeface="ˎ̥"/>
              </a:rPr>
              <a:t>，</a:t>
            </a:r>
            <a:r>
              <a:rPr lang="en-US" altLang="zh-CN" sz="2800" b="1" i="0">
                <a:ea typeface="ˎ̥"/>
                <a:cs typeface="ˎ̥"/>
              </a:rPr>
              <a:t>Surface Mounting Component</a:t>
            </a:r>
            <a:r>
              <a:rPr lang="zh-CN" altLang="en-US" sz="2800" b="1" i="0">
                <a:latin typeface="Arial" panose="020B0604020202020204" pitchFamily="34" charset="0"/>
                <a:ea typeface="ˎ̥"/>
                <a:cs typeface="ˎ̥"/>
              </a:rPr>
              <a:t>）、有源器件（</a:t>
            </a:r>
            <a:r>
              <a:rPr lang="en-US" altLang="zh-CN" sz="2800" b="1" i="0">
                <a:ea typeface="ˎ̥"/>
                <a:cs typeface="ˎ̥"/>
              </a:rPr>
              <a:t>SMD</a:t>
            </a:r>
            <a:r>
              <a:rPr lang="zh-CN" altLang="en-US" sz="2800" b="1" i="0">
                <a:latin typeface="Arial" panose="020B0604020202020204" pitchFamily="34" charset="0"/>
                <a:ea typeface="ˎ̥"/>
                <a:cs typeface="ˎ̥"/>
              </a:rPr>
              <a:t>，</a:t>
            </a:r>
            <a:r>
              <a:rPr lang="en-US" altLang="zh-CN" sz="2800" b="1" i="0">
                <a:ea typeface="ˎ̥"/>
                <a:cs typeface="ˎ̥"/>
              </a:rPr>
              <a:t>Surface Mounting Device</a:t>
            </a:r>
            <a:r>
              <a:rPr lang="zh-CN" altLang="en-US" sz="2800" b="1" i="0">
                <a:latin typeface="Arial" panose="020B0604020202020204" pitchFamily="34" charset="0"/>
                <a:ea typeface="ˎ̥"/>
                <a:cs typeface="ˎ̥"/>
              </a:rPr>
              <a:t>）和机电元件三大类。</a:t>
            </a:r>
            <a:r>
              <a:rPr lang="zh-CN" altLang="en-US" sz="2800" b="1" i="0">
                <a:ea typeface="ˎ̥"/>
                <a:cs typeface="ˎ̥"/>
              </a:rPr>
              <a:t> </a:t>
            </a:r>
            <a:endParaRPr kumimoji="0" lang="zh-CN" altLang="en-US" sz="1800" b="1"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553200" y="1319099"/>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8339"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8341"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8342"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8343"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98344" name="Text Box 8"/>
          <p:cNvSpPr txBox="1">
            <a:spLocks noChangeArrowheads="1"/>
          </p:cNvSpPr>
          <p:nvPr/>
        </p:nvSpPr>
        <p:spPr bwMode="auto">
          <a:xfrm>
            <a:off x="611188" y="1125538"/>
            <a:ext cx="3206750"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0">
                <a:solidFill>
                  <a:schemeClr val="bg1"/>
                </a:solidFill>
                <a:latin typeface="Arial" panose="020B0604020202020204" pitchFamily="34" charset="0"/>
                <a:ea typeface="ˎ̥"/>
                <a:cs typeface="ˎ̥"/>
              </a:rPr>
              <a:t>⑶</a:t>
            </a:r>
            <a:r>
              <a:rPr lang="en-US" altLang="zh-CN" sz="2800" i="0">
                <a:solidFill>
                  <a:schemeClr val="bg1"/>
                </a:solidFill>
                <a:ea typeface="ˎ̥"/>
                <a:cs typeface="ˎ̥"/>
              </a:rPr>
              <a:t> </a:t>
            </a:r>
            <a:r>
              <a:rPr lang="zh-CN" altLang="en-US" sz="2800" i="0">
                <a:solidFill>
                  <a:schemeClr val="bg1"/>
                </a:solidFill>
                <a:latin typeface="Arial" panose="020B0604020202020204" pitchFamily="34" charset="0"/>
                <a:ea typeface="ˎ̥"/>
                <a:cs typeface="ˎ̥"/>
              </a:rPr>
              <a:t>表面安装电容器</a:t>
            </a:r>
            <a:r>
              <a:rPr lang="zh-CN" altLang="en-US" sz="2800" i="0">
                <a:solidFill>
                  <a:schemeClr val="bg1"/>
                </a:solidFill>
                <a:ea typeface="ˎ̥"/>
                <a:cs typeface="ˎ̥"/>
              </a:rPr>
              <a:t> </a:t>
            </a:r>
            <a:endParaRPr kumimoji="0" lang="zh-CN" altLang="en-US" sz="1800" i="0">
              <a:latin typeface="Arial" panose="020B0604020202020204" pitchFamily="34" charset="0"/>
              <a:ea typeface="宋体" panose="02010600030101010101" pitchFamily="2" charset="-122"/>
            </a:endParaRPr>
          </a:p>
        </p:txBody>
      </p:sp>
      <p:sp>
        <p:nvSpPr>
          <p:cNvPr id="398345" name="Text Box 9"/>
          <p:cNvSpPr txBox="1">
            <a:spLocks noChangeArrowheads="1"/>
          </p:cNvSpPr>
          <p:nvPr/>
        </p:nvSpPr>
        <p:spPr bwMode="auto">
          <a:xfrm>
            <a:off x="755650" y="1773238"/>
            <a:ext cx="4629150"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0">
                <a:latin typeface="Arial" panose="020B0604020202020204" pitchFamily="34" charset="0"/>
                <a:ea typeface="ˎ̥"/>
                <a:cs typeface="ˎ̥"/>
              </a:rPr>
              <a:t>①</a:t>
            </a:r>
            <a:r>
              <a:rPr lang="en-US" altLang="zh-CN" sz="2800" i="0">
                <a:ea typeface="ˎ̥"/>
                <a:cs typeface="ˎ̥"/>
              </a:rPr>
              <a:t> </a:t>
            </a:r>
            <a:r>
              <a:rPr lang="zh-CN" altLang="en-US" sz="2800" i="0">
                <a:latin typeface="Arial" panose="020B0604020202020204" pitchFamily="34" charset="0"/>
                <a:ea typeface="ˎ̥"/>
                <a:cs typeface="ˎ̥"/>
              </a:rPr>
              <a:t>表面安装多层陶瓷电容器</a:t>
            </a:r>
            <a:r>
              <a:rPr lang="zh-CN" altLang="en-US" sz="2800" i="0">
                <a:ea typeface="ˎ̥"/>
                <a:cs typeface="ˎ̥"/>
              </a:rPr>
              <a:t> </a:t>
            </a:r>
            <a:endParaRPr kumimoji="0" lang="zh-CN" altLang="en-US" sz="1800" i="0">
              <a:latin typeface="Arial" panose="020B0604020202020204" pitchFamily="34" charset="0"/>
              <a:ea typeface="宋体" panose="02010600030101010101" pitchFamily="2" charset="-122"/>
            </a:endParaRPr>
          </a:p>
        </p:txBody>
      </p:sp>
      <p:pic>
        <p:nvPicPr>
          <p:cNvPr id="398346" name="Picture 10" descr="图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565400"/>
            <a:ext cx="6934200" cy="2332038"/>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68144" y="129063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11"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13"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14"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1415"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01417" name="Text Box 9"/>
          <p:cNvSpPr txBox="1">
            <a:spLocks noChangeArrowheads="1"/>
          </p:cNvSpPr>
          <p:nvPr/>
        </p:nvSpPr>
        <p:spPr bwMode="auto">
          <a:xfrm>
            <a:off x="611188" y="908050"/>
            <a:ext cx="3562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0">
                <a:latin typeface="Arial" panose="020B0604020202020204" pitchFamily="34" charset="0"/>
                <a:ea typeface="ˎ̥"/>
                <a:cs typeface="ˎ̥"/>
              </a:rPr>
              <a:t>②</a:t>
            </a:r>
            <a:r>
              <a:rPr lang="en-US" altLang="zh-CN" sz="2800" i="0">
                <a:ea typeface="ˎ̥"/>
                <a:cs typeface="ˎ̥"/>
              </a:rPr>
              <a:t> </a:t>
            </a:r>
            <a:r>
              <a:rPr lang="zh-CN" altLang="en-US" sz="2800" i="0">
                <a:latin typeface="Arial" panose="020B0604020202020204" pitchFamily="34" charset="0"/>
                <a:ea typeface="ˎ̥"/>
                <a:cs typeface="ˎ̥"/>
              </a:rPr>
              <a:t>表面安装钽电容器</a:t>
            </a:r>
            <a:r>
              <a:rPr lang="zh-CN" altLang="en-US" sz="2800" i="0">
                <a:ea typeface="ˎ̥"/>
                <a:cs typeface="ˎ̥"/>
              </a:rPr>
              <a:t> </a:t>
            </a:r>
            <a:endParaRPr kumimoji="0" lang="zh-CN" altLang="en-US" sz="1800" i="0">
              <a:latin typeface="Arial" panose="020B0604020202020204" pitchFamily="34" charset="0"/>
              <a:ea typeface="宋体" panose="02010600030101010101" pitchFamily="2" charset="-122"/>
            </a:endParaRPr>
          </a:p>
        </p:txBody>
      </p:sp>
      <p:grpSp>
        <p:nvGrpSpPr>
          <p:cNvPr id="401418" name="Group 10"/>
          <p:cNvGrpSpPr>
            <a:grpSpLocks/>
          </p:cNvGrpSpPr>
          <p:nvPr/>
        </p:nvGrpSpPr>
        <p:grpSpPr bwMode="auto">
          <a:xfrm>
            <a:off x="609600" y="1371600"/>
            <a:ext cx="8001000" cy="2727325"/>
            <a:chOff x="384" y="2400"/>
            <a:chExt cx="5040" cy="1718"/>
          </a:xfrm>
        </p:grpSpPr>
        <p:sp>
          <p:nvSpPr>
            <p:cNvPr id="401419" name="Text Box 11"/>
            <p:cNvSpPr txBox="1">
              <a:spLocks noChangeArrowheads="1"/>
            </p:cNvSpPr>
            <p:nvPr/>
          </p:nvSpPr>
          <p:spPr bwMode="auto">
            <a:xfrm>
              <a:off x="3072" y="3600"/>
              <a:ext cx="2064" cy="51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TW" altLang="en-US" sz="2400" i="0">
                  <a:latin typeface="Arial" panose="020B0604020202020204" pitchFamily="34" charset="0"/>
                  <a:ea typeface="華康中楷體"/>
                  <a:cs typeface="華康中楷體"/>
                </a:rPr>
                <a:t>钽质电容</a:t>
              </a:r>
              <a:r>
                <a:rPr kumimoji="0" lang="en-US" altLang="zh-TW" sz="2400" i="0">
                  <a:ea typeface="華康中楷體"/>
                  <a:cs typeface="華康中楷體"/>
                </a:rPr>
                <a:t>(Tantalum Capacitor)</a:t>
              </a:r>
              <a:endParaRPr kumimoji="0" lang="en-US" altLang="zh-TW" sz="1800" i="0">
                <a:latin typeface="Arial" panose="020B0604020202020204" pitchFamily="34" charset="0"/>
                <a:ea typeface="宋体" panose="02010600030101010101" pitchFamily="2" charset="-122"/>
              </a:endParaRPr>
            </a:p>
          </p:txBody>
        </p:sp>
        <p:grpSp>
          <p:nvGrpSpPr>
            <p:cNvPr id="401420" name="Group 12"/>
            <p:cNvGrpSpPr>
              <a:grpSpLocks/>
            </p:cNvGrpSpPr>
            <p:nvPr/>
          </p:nvGrpSpPr>
          <p:grpSpPr bwMode="auto">
            <a:xfrm>
              <a:off x="384" y="2400"/>
              <a:ext cx="5040" cy="1718"/>
              <a:chOff x="384" y="2400"/>
              <a:chExt cx="5040" cy="1718"/>
            </a:xfrm>
          </p:grpSpPr>
          <p:sp>
            <p:nvSpPr>
              <p:cNvPr id="401421" name="Text Box 13"/>
              <p:cNvSpPr txBox="1">
                <a:spLocks noChangeArrowheads="1"/>
              </p:cNvSpPr>
              <p:nvPr/>
            </p:nvSpPr>
            <p:spPr bwMode="auto">
              <a:xfrm>
                <a:off x="720" y="3600"/>
                <a:ext cx="2064" cy="51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TW" altLang="en-US" sz="2400" i="0">
                    <a:latin typeface="Arial" panose="020B0604020202020204" pitchFamily="34" charset="0"/>
                    <a:ea typeface="華康中楷體"/>
                    <a:cs typeface="華康中楷體"/>
                  </a:rPr>
                  <a:t>钽质电容</a:t>
                </a:r>
                <a:r>
                  <a:rPr kumimoji="0" lang="en-US" altLang="zh-TW" sz="2400" i="0">
                    <a:ea typeface="華康中楷體"/>
                    <a:cs typeface="華康中楷體"/>
                  </a:rPr>
                  <a:t>(Tantalum Capacitor) </a:t>
                </a:r>
                <a:endParaRPr kumimoji="0" lang="en-US" altLang="zh-TW" sz="1800" i="0">
                  <a:latin typeface="Arial" panose="020B0604020202020204" pitchFamily="34" charset="0"/>
                  <a:ea typeface="宋体" panose="02010600030101010101" pitchFamily="2" charset="-122"/>
                </a:endParaRPr>
              </a:p>
            </p:txBody>
          </p:sp>
          <p:sp>
            <p:nvSpPr>
              <p:cNvPr id="401422" name="Text Box 14"/>
              <p:cNvSpPr txBox="1">
                <a:spLocks noChangeArrowheads="1"/>
              </p:cNvSpPr>
              <p:nvPr/>
            </p:nvSpPr>
            <p:spPr bwMode="auto">
              <a:xfrm>
                <a:off x="384" y="3264"/>
                <a:ext cx="528"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TW" altLang="en-US" sz="2400" i="0">
                    <a:latin typeface="Arial" panose="020B0604020202020204" pitchFamily="34" charset="0"/>
                    <a:ea typeface="PMingLiU" pitchFamily="18" charset="-120"/>
                  </a:rPr>
                  <a:t>正极</a:t>
                </a:r>
                <a:endParaRPr kumimoji="0" lang="zh-TW" altLang="en-US" sz="1800" i="0">
                  <a:latin typeface="Arial" panose="020B0604020202020204" pitchFamily="34" charset="0"/>
                  <a:ea typeface="宋体" panose="02010600030101010101" pitchFamily="2" charset="-122"/>
                </a:endParaRPr>
              </a:p>
            </p:txBody>
          </p:sp>
          <p:sp>
            <p:nvSpPr>
              <p:cNvPr id="401423" name="Text Box 15"/>
              <p:cNvSpPr txBox="1">
                <a:spLocks noChangeArrowheads="1"/>
              </p:cNvSpPr>
              <p:nvPr/>
            </p:nvSpPr>
            <p:spPr bwMode="auto">
              <a:xfrm>
                <a:off x="4896" y="2688"/>
                <a:ext cx="528" cy="2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TW" altLang="en-US" sz="2400" i="0">
                    <a:latin typeface="Arial" panose="020B0604020202020204" pitchFamily="34" charset="0"/>
                    <a:ea typeface="PMingLiU" pitchFamily="18" charset="-120"/>
                  </a:rPr>
                  <a:t>正极</a:t>
                </a:r>
                <a:endParaRPr kumimoji="0" lang="zh-TW" altLang="en-US" sz="1800" i="0">
                  <a:latin typeface="Arial" panose="020B0604020202020204" pitchFamily="34" charset="0"/>
                  <a:ea typeface="宋体" panose="02010600030101010101" pitchFamily="2" charset="-122"/>
                </a:endParaRPr>
              </a:p>
            </p:txBody>
          </p:sp>
          <p:pic>
            <p:nvPicPr>
              <p:cNvPr id="40142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 y="2400"/>
                <a:ext cx="879" cy="99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1425" name="Line 17"/>
              <p:cNvSpPr>
                <a:spLocks noChangeShapeType="1"/>
              </p:cNvSpPr>
              <p:nvPr/>
            </p:nvSpPr>
            <p:spPr bwMode="auto">
              <a:xfrm flipH="1" flipV="1">
                <a:off x="3744" y="2544"/>
                <a:ext cx="1200" cy="288"/>
              </a:xfrm>
              <a:prstGeom prst="line">
                <a:avLst/>
              </a:prstGeom>
              <a:noFill/>
              <a:ln w="158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01426"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 y="2544"/>
                <a:ext cx="992" cy="7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1427" name="Line 19"/>
              <p:cNvSpPr>
                <a:spLocks noChangeShapeType="1"/>
              </p:cNvSpPr>
              <p:nvPr/>
            </p:nvSpPr>
            <p:spPr bwMode="auto">
              <a:xfrm flipV="1">
                <a:off x="816" y="2832"/>
                <a:ext cx="816" cy="480"/>
              </a:xfrm>
              <a:prstGeom prst="line">
                <a:avLst/>
              </a:prstGeom>
              <a:noFill/>
              <a:ln w="158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46600" y="15240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63"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65"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66"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67"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99369" name="Text Box 9"/>
          <p:cNvSpPr txBox="1">
            <a:spLocks noChangeArrowheads="1"/>
          </p:cNvSpPr>
          <p:nvPr/>
        </p:nvSpPr>
        <p:spPr bwMode="auto">
          <a:xfrm>
            <a:off x="684213" y="1052513"/>
            <a:ext cx="2851150"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0">
                <a:ea typeface="ˎ̥"/>
                <a:cs typeface="ˎ̥"/>
              </a:rPr>
              <a:t> </a:t>
            </a:r>
            <a:r>
              <a:rPr lang="zh-CN" altLang="en-US" sz="2800" i="0">
                <a:latin typeface="Arial" panose="020B0604020202020204" pitchFamily="34" charset="0"/>
                <a:ea typeface="ˎ̥"/>
                <a:cs typeface="ˎ̥"/>
              </a:rPr>
              <a:t>表面安装电阻器</a:t>
            </a:r>
            <a:r>
              <a:rPr lang="zh-CN" altLang="en-US" sz="2800" i="0">
                <a:ea typeface="ˎ̥"/>
                <a:cs typeface="ˎ̥"/>
              </a:rPr>
              <a:t> </a:t>
            </a:r>
            <a:endParaRPr kumimoji="0" lang="zh-CN" altLang="en-US" sz="1800" i="0">
              <a:latin typeface="Arial" panose="020B0604020202020204" pitchFamily="34" charset="0"/>
              <a:ea typeface="宋体" panose="02010600030101010101" pitchFamily="2" charset="-122"/>
            </a:endParaRPr>
          </a:p>
        </p:txBody>
      </p:sp>
      <p:pic>
        <p:nvPicPr>
          <p:cNvPr id="399370" name="Picture 10" descr="图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492375"/>
            <a:ext cx="7315200" cy="3230563"/>
          </a:xfrm>
          <a:prstGeom prst="rect">
            <a:avLst/>
          </a:prstGeom>
          <a:noFill/>
          <a:extLst>
            <a:ext uri="{909E8E84-426E-40DD-AFC4-6F175D3DCCD1}">
              <a14:hiddenFill xmlns:a14="http://schemas.microsoft.com/office/drawing/2010/main">
                <a:solidFill>
                  <a:srgbClr val="FFFFFF"/>
                </a:solidFill>
              </a14:hiddenFill>
            </a:ext>
          </a:extLst>
        </p:spPr>
      </p:pic>
      <p:sp>
        <p:nvSpPr>
          <p:cNvPr id="399371" name="Text Box 11"/>
          <p:cNvSpPr txBox="1">
            <a:spLocks noChangeArrowheads="1"/>
          </p:cNvSpPr>
          <p:nvPr/>
        </p:nvSpPr>
        <p:spPr bwMode="auto">
          <a:xfrm>
            <a:off x="3276600" y="5734050"/>
            <a:ext cx="23177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solidFill>
                  <a:schemeClr val="bg1"/>
                </a:solidFill>
                <a:latin typeface="Arial" panose="020B0604020202020204" pitchFamily="34" charset="0"/>
                <a:ea typeface="ˎ̥"/>
                <a:cs typeface="ˎ̥"/>
              </a:rPr>
              <a:t>二种封装外形</a:t>
            </a:r>
            <a:endParaRPr kumimoji="0" lang="zh-CN" altLang="en-US" sz="1800" i="0">
              <a:latin typeface="Arial" panose="020B0604020202020204" pitchFamily="34" charset="0"/>
              <a:ea typeface="宋体" panose="02010600030101010101" pitchFamily="2" charset="-122"/>
            </a:endParaRPr>
          </a:p>
        </p:txBody>
      </p:sp>
      <p:graphicFrame>
        <p:nvGraphicFramePr>
          <p:cNvPr id="399372" name="Object 12"/>
          <p:cNvGraphicFramePr>
            <a:graphicFrameLocks noChangeAspect="1"/>
          </p:cNvGraphicFramePr>
          <p:nvPr/>
        </p:nvGraphicFramePr>
        <p:xfrm>
          <a:off x="5364163" y="836613"/>
          <a:ext cx="2819400" cy="1716087"/>
        </p:xfrm>
        <a:graphic>
          <a:graphicData uri="http://schemas.openxmlformats.org/presentationml/2006/ole">
            <mc:AlternateContent xmlns:mc="http://schemas.openxmlformats.org/markup-compatibility/2006">
              <mc:Choice xmlns:v="urn:schemas-microsoft-com:vml" Requires="v">
                <p:oleObj spid="_x0000_s399423" name="點陣圖影像" r:id="rId6" imgW="1580952" imgH="961905" progId="Paint.Picture">
                  <p:embed/>
                </p:oleObj>
              </mc:Choice>
              <mc:Fallback>
                <p:oleObj name="點陣圖影像" r:id="rId6" imgW="1580952" imgH="961905" progId="Paint.Picture">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836613"/>
                        <a:ext cx="2819400" cy="171608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已录下的声音">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297363" y="147478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87"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89"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90"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91"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40039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484313"/>
            <a:ext cx="3352800" cy="25479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93" name="Text Box 9"/>
          <p:cNvSpPr txBox="1">
            <a:spLocks noChangeArrowheads="1"/>
          </p:cNvSpPr>
          <p:nvPr/>
        </p:nvSpPr>
        <p:spPr bwMode="auto">
          <a:xfrm>
            <a:off x="2555875" y="4437063"/>
            <a:ext cx="4683125" cy="955675"/>
          </a:xfrm>
          <a:prstGeom prst="rect">
            <a:avLst/>
          </a:prstGeom>
          <a:noFill/>
          <a:ln w="9525">
            <a:solidFill>
              <a:srgbClr val="00FF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800" i="0">
                <a:latin typeface="Arial" panose="020B0604020202020204" pitchFamily="34" charset="0"/>
                <a:ea typeface="ˎ̥"/>
                <a:cs typeface="ˎ̥"/>
              </a:rPr>
              <a:t>电阻排 </a:t>
            </a:r>
            <a:endParaRPr lang="zh-CN" altLang="en-US" sz="2400" i="0">
              <a:latin typeface="Arial" panose="020B0604020202020204" pitchFamily="34" charset="0"/>
              <a:ea typeface="ˎ̥"/>
              <a:cs typeface="ˎ̥"/>
            </a:endParaRPr>
          </a:p>
          <a:p>
            <a:pPr algn="ctr"/>
            <a:r>
              <a:rPr lang="en-US" altLang="zh-CN" sz="2800" i="0">
                <a:ea typeface="ˎ̥"/>
                <a:cs typeface="ˎ̥"/>
              </a:rPr>
              <a:t>SOP</a:t>
            </a:r>
            <a:r>
              <a:rPr lang="zh-CN" altLang="en-US" sz="2800" i="0">
                <a:latin typeface="Arial" panose="020B0604020202020204" pitchFamily="34" charset="0"/>
                <a:ea typeface="ˎ̥"/>
                <a:cs typeface="ˎ̥"/>
              </a:rPr>
              <a:t>（</a:t>
            </a:r>
            <a:r>
              <a:rPr lang="zh-CN" altLang="en-US" sz="2800" i="0">
                <a:ea typeface="ˎ̥"/>
                <a:cs typeface="ˎ̥"/>
              </a:rPr>
              <a:t> </a:t>
            </a:r>
            <a:r>
              <a:rPr lang="en-US" altLang="zh-TW" i="0">
                <a:ea typeface="PMingLiU" pitchFamily="18" charset="-120"/>
              </a:rPr>
              <a:t>Small Outline Package</a:t>
            </a:r>
            <a:r>
              <a:rPr lang="zh-CN" altLang="en-US" sz="2800" i="0">
                <a:latin typeface="Arial" panose="020B0604020202020204" pitchFamily="34" charset="0"/>
                <a:ea typeface="ˎ̥"/>
                <a:cs typeface="ˎ̥"/>
              </a:rPr>
              <a:t>）封装</a:t>
            </a:r>
            <a:endParaRPr kumimoji="0" lang="zh-CN" altLang="en-US" sz="1800" i="0">
              <a:latin typeface="Arial" panose="020B0604020202020204" pitchFamily="34" charset="0"/>
              <a:ea typeface="宋体" panose="02010600030101010101" pitchFamily="2" charset="-122"/>
            </a:endParaRPr>
          </a:p>
        </p:txBody>
      </p:sp>
      <p:sp>
        <p:nvSpPr>
          <p:cNvPr id="400394" name="Text Box 10"/>
          <p:cNvSpPr txBox="1">
            <a:spLocks noChangeArrowheads="1"/>
          </p:cNvSpPr>
          <p:nvPr/>
        </p:nvSpPr>
        <p:spPr bwMode="auto">
          <a:xfrm>
            <a:off x="609600" y="914400"/>
            <a:ext cx="31178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表面安装电阻网络</a:t>
            </a:r>
            <a:r>
              <a:rPr lang="zh-CN" altLang="en-US" sz="2800" i="0">
                <a:ea typeface="ˎ̥"/>
                <a:cs typeface="ˎ̥"/>
              </a:rPr>
              <a:t> </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3608" y="2047081"/>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ext Box 2"/>
          <p:cNvSpPr txBox="1">
            <a:spLocks noChangeArrowheads="1"/>
          </p:cNvSpPr>
          <p:nvPr/>
        </p:nvSpPr>
        <p:spPr bwMode="auto">
          <a:xfrm>
            <a:off x="76200" y="76200"/>
            <a:ext cx="2432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effectLst>
                  <a:outerShdw blurRad="38100" dist="38100" dir="2700000" algn="tl">
                    <a:srgbClr val="C0C0C0"/>
                  </a:outerShdw>
                </a:effectLst>
                <a:latin typeface="隶书" panose="02010509060101010101" pitchFamily="49" charset="-122"/>
              </a:rPr>
              <a:t>什么是</a:t>
            </a:r>
            <a:r>
              <a:rPr lang="en-US" altLang="zh-CN" sz="3200" b="1">
                <a:effectLst>
                  <a:outerShdw blurRad="38100" dist="38100" dir="2700000" algn="tl">
                    <a:srgbClr val="C0C0C0"/>
                  </a:outerShdw>
                </a:effectLst>
                <a:latin typeface="隶书" panose="02010509060101010101" pitchFamily="49" charset="-122"/>
              </a:rPr>
              <a:t>SMT</a:t>
            </a:r>
            <a:r>
              <a:rPr lang="zh-CN" altLang="en-US" sz="3200" b="1">
                <a:effectLst>
                  <a:outerShdw blurRad="38100" dist="38100" dir="2700000" algn="tl">
                    <a:srgbClr val="C0C0C0"/>
                  </a:outerShdw>
                </a:effectLst>
                <a:latin typeface="隶书" panose="02010509060101010101" pitchFamily="49" charset="-122"/>
              </a:rPr>
              <a:t>？</a:t>
            </a:r>
          </a:p>
        </p:txBody>
      </p:sp>
      <p:sp>
        <p:nvSpPr>
          <p:cNvPr id="342019" name="Text Box 3"/>
          <p:cNvSpPr txBox="1">
            <a:spLocks noChangeArrowheads="1"/>
          </p:cNvSpPr>
          <p:nvPr/>
        </p:nvSpPr>
        <p:spPr bwMode="auto">
          <a:xfrm>
            <a:off x="179388" y="836613"/>
            <a:ext cx="8964612"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i="0">
                <a:effectLst>
                  <a:outerShdw blurRad="38100" dist="38100" dir="2700000" algn="tl">
                    <a:srgbClr val="C0C0C0"/>
                  </a:outerShdw>
                </a:effectLst>
              </a:rPr>
              <a:t> </a:t>
            </a:r>
            <a:r>
              <a:rPr lang="en-US" altLang="zh-CN" sz="2400" b="1" i="0">
                <a:effectLst>
                  <a:outerShdw blurRad="38100" dist="38100" dir="2700000" algn="tl">
                    <a:srgbClr val="C0C0C0"/>
                  </a:outerShdw>
                </a:effectLst>
              </a:rPr>
              <a:t>SMT (surface mount technology)-</a:t>
            </a:r>
            <a:r>
              <a:rPr lang="zh-CN" altLang="en-US" sz="2400" b="1" i="0">
                <a:effectLst>
                  <a:outerShdw blurRad="38100" dist="38100" dir="2700000" algn="tl">
                    <a:srgbClr val="C0C0C0"/>
                  </a:outerShdw>
                </a:effectLst>
              </a:rPr>
              <a:t>表面组装（安装、贴装）技术 </a:t>
            </a:r>
          </a:p>
          <a:p>
            <a:r>
              <a:rPr lang="zh-CN" altLang="en-US" sz="2400" b="1" i="0">
                <a:effectLst>
                  <a:outerShdw blurRad="38100" dist="38100" dir="2700000" algn="tl">
                    <a:srgbClr val="C0C0C0"/>
                  </a:outerShdw>
                </a:effectLst>
              </a:rPr>
              <a:t>    它将传统的电子元器件压缩成为体积只有几十分之一的器件直接将元器件贴、焊到印制板表面规定位置上的装联技术。</a:t>
            </a:r>
          </a:p>
          <a:p>
            <a:endParaRPr lang="zh-CN" altLang="en-US" sz="2400" b="1" i="0">
              <a:effectLst>
                <a:outerShdw blurRad="38100" dist="38100" dir="2700000" algn="tl">
                  <a:srgbClr val="C0C0C0"/>
                </a:outerShdw>
              </a:effectLst>
            </a:endParaRPr>
          </a:p>
          <a:p>
            <a:endParaRPr lang="en-US" altLang="zh-CN" sz="2400" b="1" i="0">
              <a:effectLst>
                <a:outerShdw blurRad="38100" dist="38100" dir="2700000" algn="tl">
                  <a:srgbClr val="C0C0C0"/>
                </a:outerShdw>
              </a:effectLst>
            </a:endParaRPr>
          </a:p>
        </p:txBody>
      </p:sp>
      <p:sp>
        <p:nvSpPr>
          <p:cNvPr id="342020" name="Rectangle 4"/>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2021" name="Rectangle 5"/>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2023" name="Rectangle 7"/>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2024" name="Rectangle 8"/>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42025" name="Picture 9" descr="调整大小 图像-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286000"/>
            <a:ext cx="1749425" cy="2411413"/>
          </a:xfrm>
          <a:prstGeom prst="rect">
            <a:avLst/>
          </a:prstGeom>
          <a:noFill/>
          <a:extLst>
            <a:ext uri="{909E8E84-426E-40DD-AFC4-6F175D3DCCD1}">
              <a14:hiddenFill xmlns:a14="http://schemas.microsoft.com/office/drawing/2010/main">
                <a:solidFill>
                  <a:srgbClr val="FFFFFF"/>
                </a:solidFill>
              </a14:hiddenFill>
            </a:ext>
          </a:extLst>
        </p:spPr>
      </p:pic>
      <p:pic>
        <p:nvPicPr>
          <p:cNvPr id="342026" name="Picture 10" descr="s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133600"/>
            <a:ext cx="1928813" cy="2590800"/>
          </a:xfrm>
          <a:prstGeom prst="rect">
            <a:avLst/>
          </a:prstGeom>
          <a:noFill/>
          <a:extLst>
            <a:ext uri="{909E8E84-426E-40DD-AFC4-6F175D3DCCD1}">
              <a14:hiddenFill xmlns:a14="http://schemas.microsoft.com/office/drawing/2010/main">
                <a:solidFill>
                  <a:srgbClr val="FFFFFF"/>
                </a:solidFill>
              </a14:hiddenFill>
            </a:ext>
          </a:extLst>
        </p:spPr>
      </p:pic>
      <p:pic>
        <p:nvPicPr>
          <p:cNvPr id="342027" name="Picture 11" descr="s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2514600"/>
            <a:ext cx="182245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342028" name="Picture 12" descr="s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2895600"/>
            <a:ext cx="1824038" cy="2493963"/>
          </a:xfrm>
          <a:prstGeom prst="rect">
            <a:avLst/>
          </a:prstGeom>
          <a:noFill/>
          <a:extLst>
            <a:ext uri="{909E8E84-426E-40DD-AFC4-6F175D3DCCD1}">
              <a14:hiddenFill xmlns:a14="http://schemas.microsoft.com/office/drawing/2010/main">
                <a:solidFill>
                  <a:srgbClr val="FFFFFF"/>
                </a:solidFill>
              </a14:hiddenFill>
            </a:ext>
          </a:extLst>
        </p:spPr>
      </p:pic>
      <p:pic>
        <p:nvPicPr>
          <p:cNvPr id="342029" name="Picture 13" descr="Image-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14800" y="3276600"/>
            <a:ext cx="1865313"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42030" name="Picture 14" descr="调整大小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463" y="3716338"/>
            <a:ext cx="1852612"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42031" name="Picture 15" descr="调整大小 Image-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725" y="4149725"/>
            <a:ext cx="179546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42033" name="Picture 17" descr="图像-0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1000" y="2057400"/>
            <a:ext cx="1795463" cy="2447925"/>
          </a:xfrm>
          <a:prstGeom prst="rect">
            <a:avLst/>
          </a:prstGeom>
          <a:noFill/>
          <a:extLst>
            <a:ext uri="{909E8E84-426E-40DD-AFC4-6F175D3DCCD1}">
              <a14:hiddenFill xmlns:a14="http://schemas.microsoft.com/office/drawing/2010/main">
                <a:solidFill>
                  <a:srgbClr val="FFFFFF"/>
                </a:solidFill>
              </a14:hiddenFill>
            </a:ext>
          </a:extLst>
        </p:spPr>
      </p:pic>
      <p:pic>
        <p:nvPicPr>
          <p:cNvPr id="342034" name="Picture 18" descr="图像-0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5800" y="2590800"/>
            <a:ext cx="16986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342035" name="Picture 19" descr="调整大小 封装"/>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2950" y="2060575"/>
            <a:ext cx="176212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42036" name="Picture 20" descr="调整大小 图像-0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000" y="3124200"/>
            <a:ext cx="1558925" cy="2144713"/>
          </a:xfrm>
          <a:prstGeom prst="rect">
            <a:avLst/>
          </a:prstGeom>
          <a:noFill/>
          <a:extLst>
            <a:ext uri="{909E8E84-426E-40DD-AFC4-6F175D3DCCD1}">
              <a14:hiddenFill xmlns:a14="http://schemas.microsoft.com/office/drawing/2010/main">
                <a:solidFill>
                  <a:srgbClr val="FFFFFF"/>
                </a:solidFill>
              </a14:hiddenFill>
            </a:ext>
          </a:extLst>
        </p:spPr>
      </p:pic>
      <p:pic>
        <p:nvPicPr>
          <p:cNvPr id="342037" name="Picture 21" descr="环球"/>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24000" y="3429000"/>
            <a:ext cx="1882775" cy="2565400"/>
          </a:xfrm>
          <a:prstGeom prst="rect">
            <a:avLst/>
          </a:prstGeom>
          <a:noFill/>
          <a:extLst>
            <a:ext uri="{909E8E84-426E-40DD-AFC4-6F175D3DCCD1}">
              <a14:hiddenFill xmlns:a14="http://schemas.microsoft.com/office/drawing/2010/main">
                <a:solidFill>
                  <a:srgbClr val="FFFFFF"/>
                </a:solidFill>
              </a14:hiddenFill>
            </a:ext>
          </a:extLst>
        </p:spPr>
      </p:pic>
      <p:pic>
        <p:nvPicPr>
          <p:cNvPr id="342038" name="Picture 22" descr="调整大小 图像-0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05000" y="3962400"/>
            <a:ext cx="1784350" cy="2405063"/>
          </a:xfrm>
          <a:prstGeom prst="rect">
            <a:avLst/>
          </a:prstGeom>
          <a:noFill/>
          <a:extLst>
            <a:ext uri="{909E8E84-426E-40DD-AFC4-6F175D3DCCD1}">
              <a14:hiddenFill xmlns:a14="http://schemas.microsoft.com/office/drawing/2010/main">
                <a:solidFill>
                  <a:srgbClr val="FFFFFF"/>
                </a:solidFill>
              </a14:hiddenFill>
            </a:ext>
          </a:extLst>
        </p:spPr>
      </p:pic>
      <p:pic>
        <p:nvPicPr>
          <p:cNvPr id="342039" name="Picture 23" descr="调整大小 smt00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64388" y="2781300"/>
            <a:ext cx="1892300" cy="2592388"/>
          </a:xfrm>
          <a:prstGeom prst="rect">
            <a:avLst/>
          </a:prstGeom>
          <a:noFill/>
          <a:extLst>
            <a:ext uri="{909E8E84-426E-40DD-AFC4-6F175D3DCCD1}">
              <a14:hiddenFill xmlns:a14="http://schemas.microsoft.com/office/drawing/2010/main">
                <a:solidFill>
                  <a:srgbClr val="FFFFFF"/>
                </a:solidFill>
              </a14:hiddenFill>
            </a:ext>
          </a:extLst>
        </p:spPr>
      </p:pic>
      <p:pic>
        <p:nvPicPr>
          <p:cNvPr id="342041" name="Picture 25" descr="s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8488" y="4005263"/>
            <a:ext cx="18034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4742656" y="207508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5507"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5509"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5510"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5511"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05512" name="Text Box 8"/>
          <p:cNvSpPr txBox="1">
            <a:spLocks noChangeArrowheads="1"/>
          </p:cNvSpPr>
          <p:nvPr/>
        </p:nvSpPr>
        <p:spPr bwMode="auto">
          <a:xfrm>
            <a:off x="468313" y="765175"/>
            <a:ext cx="2492375"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0">
                <a:ea typeface="ˎ̥"/>
                <a:cs typeface="ˎ̥"/>
              </a:rPr>
              <a:t>SMD</a:t>
            </a:r>
            <a:r>
              <a:rPr lang="zh-CN" altLang="en-US" sz="2800" b="1" i="0">
                <a:latin typeface="Arial" panose="020B0604020202020204" pitchFamily="34" charset="0"/>
                <a:ea typeface="ˎ̥"/>
                <a:cs typeface="ˎ̥"/>
              </a:rPr>
              <a:t>分立器件</a:t>
            </a:r>
            <a:r>
              <a:rPr lang="zh-CN" altLang="en-US" sz="2800" b="1" i="0">
                <a:ea typeface="ˎ̥"/>
                <a:cs typeface="ˎ̥"/>
              </a:rPr>
              <a:t> </a:t>
            </a:r>
            <a:endParaRPr kumimoji="0" lang="zh-CN" altLang="en-US" sz="1800" b="1" i="0">
              <a:latin typeface="Arial" panose="020B0604020202020204" pitchFamily="34" charset="0"/>
              <a:ea typeface="宋体" panose="02010600030101010101" pitchFamily="2" charset="-122"/>
            </a:endParaRPr>
          </a:p>
        </p:txBody>
      </p:sp>
      <p:sp>
        <p:nvSpPr>
          <p:cNvPr id="405513" name="Text Box 9"/>
          <p:cNvSpPr txBox="1">
            <a:spLocks noChangeArrowheads="1"/>
          </p:cNvSpPr>
          <p:nvPr/>
        </p:nvSpPr>
        <p:spPr bwMode="auto">
          <a:xfrm>
            <a:off x="914400" y="1295400"/>
            <a:ext cx="7673975" cy="13731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0">
                <a:ea typeface="ˎ̥"/>
                <a:cs typeface="ˎ̥"/>
              </a:rPr>
              <a:t>SMD</a:t>
            </a:r>
            <a:r>
              <a:rPr lang="zh-CN" altLang="en-US" sz="2800" b="1" i="0">
                <a:latin typeface="Arial" panose="020B0604020202020204" pitchFamily="34" charset="0"/>
                <a:ea typeface="ˎ̥"/>
                <a:cs typeface="ˎ̥"/>
              </a:rPr>
              <a:t>分立器件包括各种分立半导体器件，有二极管、三极管、场效应管，也有由两、三只三极管、二极管组成的简单复合电路。</a:t>
            </a:r>
            <a:r>
              <a:rPr lang="zh-CN" altLang="en-US" sz="2800" b="1" i="0">
                <a:ea typeface="ˎ̥"/>
                <a:cs typeface="ˎ̥"/>
              </a:rPr>
              <a:t> </a:t>
            </a:r>
            <a:endParaRPr kumimoji="0" lang="zh-CN" altLang="en-US" sz="1800" b="1" i="0">
              <a:latin typeface="Arial" panose="020B0604020202020204" pitchFamily="34" charset="0"/>
              <a:ea typeface="宋体" panose="02010600030101010101" pitchFamily="2" charset="-122"/>
            </a:endParaRPr>
          </a:p>
        </p:txBody>
      </p:sp>
      <p:sp>
        <p:nvSpPr>
          <p:cNvPr id="405514" name="Text Box 10"/>
          <p:cNvSpPr txBox="1">
            <a:spLocks noChangeArrowheads="1"/>
          </p:cNvSpPr>
          <p:nvPr/>
        </p:nvSpPr>
        <p:spPr bwMode="auto">
          <a:xfrm>
            <a:off x="609600" y="2819400"/>
            <a:ext cx="472440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0">
                <a:latin typeface="Arial" panose="020B0604020202020204" pitchFamily="34" charset="0"/>
                <a:ea typeface="ˎ̥"/>
                <a:cs typeface="ˎ̥"/>
              </a:rPr>
              <a:t>⑴</a:t>
            </a:r>
            <a:r>
              <a:rPr lang="en-US" altLang="zh-CN" sz="2800" b="1" i="0">
                <a:ea typeface="ˎ̥"/>
                <a:cs typeface="ˎ̥"/>
              </a:rPr>
              <a:t> SMD</a:t>
            </a:r>
            <a:r>
              <a:rPr lang="zh-CN" altLang="en-US" sz="2800" b="1" i="0">
                <a:latin typeface="Arial" panose="020B0604020202020204" pitchFamily="34" charset="0"/>
                <a:ea typeface="ˎ̥"/>
                <a:cs typeface="ˎ̥"/>
              </a:rPr>
              <a:t>分立器件的外形尺寸</a:t>
            </a:r>
            <a:r>
              <a:rPr lang="zh-CN" altLang="en-US" sz="2800" b="1" i="0">
                <a:ea typeface="ˎ̥"/>
                <a:cs typeface="ˎ̥"/>
              </a:rPr>
              <a:t> </a:t>
            </a:r>
            <a:endParaRPr kumimoji="0" lang="zh-CN" altLang="en-US" sz="1800" b="1" i="0">
              <a:latin typeface="Arial" panose="020B0604020202020204" pitchFamily="34" charset="0"/>
              <a:ea typeface="宋体" panose="02010600030101010101" pitchFamily="2" charset="-122"/>
            </a:endParaRPr>
          </a:p>
        </p:txBody>
      </p:sp>
      <p:pic>
        <p:nvPicPr>
          <p:cNvPr id="405515" name="Picture 11" descr="图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505200"/>
            <a:ext cx="73152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36296" y="2661263"/>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6531"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6533"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6534"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6535"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406536" name="Picture 8" descr="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908050"/>
            <a:ext cx="7200900" cy="4697413"/>
          </a:xfrm>
          <a:prstGeom prst="rect">
            <a:avLst/>
          </a:prstGeom>
          <a:noFill/>
          <a:extLst>
            <a:ext uri="{909E8E84-426E-40DD-AFC4-6F175D3DCCD1}">
              <a14:hiddenFill xmlns:a14="http://schemas.microsoft.com/office/drawing/2010/main">
                <a:solidFill>
                  <a:srgbClr val="FFFFFF"/>
                </a:solidFill>
              </a14:hiddenFill>
            </a:ext>
          </a:extLst>
        </p:spPr>
      </p:pic>
      <p:sp>
        <p:nvSpPr>
          <p:cNvPr id="406537" name="Text Box 9"/>
          <p:cNvSpPr txBox="1">
            <a:spLocks noChangeArrowheads="1"/>
          </p:cNvSpPr>
          <p:nvPr/>
        </p:nvSpPr>
        <p:spPr bwMode="auto">
          <a:xfrm>
            <a:off x="2555875" y="5661025"/>
            <a:ext cx="4189413"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0">
                <a:ea typeface="ˎ̥"/>
                <a:cs typeface="ˎ̥"/>
              </a:rPr>
              <a:t>SMD</a:t>
            </a:r>
            <a:r>
              <a:rPr lang="zh-CN" altLang="en-US" sz="2800" b="1" i="0">
                <a:latin typeface="Arial" panose="020B0604020202020204" pitchFamily="34" charset="0"/>
                <a:ea typeface="ˎ̥"/>
                <a:cs typeface="ˎ̥"/>
              </a:rPr>
              <a:t>分立器件的外形尺寸</a:t>
            </a:r>
            <a:endParaRPr kumimoji="0" lang="zh-CN" altLang="en-US" sz="1800" b="1"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7443" y="2276872"/>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7554"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7555"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7557"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7558"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7559"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07560" name="Text Box 8"/>
          <p:cNvSpPr txBox="1">
            <a:spLocks noChangeArrowheads="1"/>
          </p:cNvSpPr>
          <p:nvPr/>
        </p:nvSpPr>
        <p:spPr bwMode="auto">
          <a:xfrm>
            <a:off x="539750" y="908050"/>
            <a:ext cx="179070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0">
                <a:latin typeface="Arial" panose="020B0604020202020204" pitchFamily="34" charset="0"/>
                <a:ea typeface="ˎ̥"/>
                <a:cs typeface="ˎ̥"/>
              </a:rPr>
              <a:t>⑵</a:t>
            </a:r>
            <a:r>
              <a:rPr lang="en-US" altLang="zh-CN" sz="2800" b="1" i="0">
                <a:ea typeface="ˎ̥"/>
                <a:cs typeface="ˎ̥"/>
              </a:rPr>
              <a:t> </a:t>
            </a:r>
            <a:r>
              <a:rPr lang="zh-CN" altLang="en-US" sz="2800" b="1" i="0">
                <a:latin typeface="Arial" panose="020B0604020202020204" pitchFamily="34" charset="0"/>
                <a:ea typeface="ˎ̥"/>
                <a:cs typeface="ˎ̥"/>
              </a:rPr>
              <a:t>二极管</a:t>
            </a:r>
            <a:r>
              <a:rPr lang="zh-CN" altLang="en-US" sz="2800" b="1" i="0">
                <a:ea typeface="ˎ̥"/>
                <a:cs typeface="ˎ̥"/>
              </a:rPr>
              <a:t> </a:t>
            </a:r>
            <a:endParaRPr kumimoji="0" lang="zh-CN" altLang="en-US" sz="1800" b="1" i="0">
              <a:latin typeface="Arial" panose="020B0604020202020204" pitchFamily="34" charset="0"/>
              <a:ea typeface="宋体" panose="02010600030101010101" pitchFamily="2" charset="-122"/>
            </a:endParaRPr>
          </a:p>
        </p:txBody>
      </p:sp>
      <p:sp>
        <p:nvSpPr>
          <p:cNvPr id="407561" name="Text Box 9"/>
          <p:cNvSpPr txBox="1">
            <a:spLocks noChangeArrowheads="1"/>
          </p:cNvSpPr>
          <p:nvPr/>
        </p:nvSpPr>
        <p:spPr bwMode="auto">
          <a:xfrm>
            <a:off x="684213" y="1341438"/>
            <a:ext cx="4772025"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zh-CN" sz="2800" b="1" i="0">
                <a:ea typeface="ˎ̥"/>
                <a:cs typeface="ˎ̥"/>
              </a:rPr>
              <a:t> </a:t>
            </a:r>
            <a:r>
              <a:rPr lang="zh-CN" altLang="en-US" sz="2800" b="1" i="0">
                <a:latin typeface="Arial" panose="020B0604020202020204" pitchFamily="34" charset="0"/>
                <a:ea typeface="ˎ̥"/>
                <a:cs typeface="ˎ̥"/>
              </a:rPr>
              <a:t>无引线柱形玻璃封装二极管</a:t>
            </a:r>
            <a:r>
              <a:rPr lang="zh-CN" altLang="en-US" sz="2800" b="1" i="0">
                <a:ea typeface="ˎ̥"/>
                <a:cs typeface="ˎ̥"/>
              </a:rPr>
              <a:t> </a:t>
            </a:r>
            <a:endParaRPr kumimoji="0" lang="zh-CN" altLang="en-US" sz="1800" b="1" i="0">
              <a:latin typeface="Arial" panose="020B0604020202020204" pitchFamily="34" charset="0"/>
              <a:ea typeface="宋体" panose="02010600030101010101" pitchFamily="2" charset="-122"/>
            </a:endParaRPr>
          </a:p>
        </p:txBody>
      </p:sp>
      <p:sp>
        <p:nvSpPr>
          <p:cNvPr id="407562" name="Text Box 10"/>
          <p:cNvSpPr txBox="1">
            <a:spLocks noChangeArrowheads="1"/>
          </p:cNvSpPr>
          <p:nvPr/>
        </p:nvSpPr>
        <p:spPr bwMode="auto">
          <a:xfrm>
            <a:off x="669925" y="2962275"/>
            <a:ext cx="2271713"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zh-CN" sz="2800" b="1" i="0">
                <a:ea typeface="ˎ̥"/>
                <a:cs typeface="ˎ̥"/>
              </a:rPr>
              <a:t> </a:t>
            </a:r>
            <a:r>
              <a:rPr lang="zh-CN" altLang="en-US" sz="2800" b="1" i="0">
                <a:latin typeface="Arial" panose="020B0604020202020204" pitchFamily="34" charset="0"/>
                <a:ea typeface="ˎ̥"/>
                <a:cs typeface="ˎ̥"/>
              </a:rPr>
              <a:t>塑封二极管</a:t>
            </a:r>
            <a:r>
              <a:rPr lang="zh-CN" altLang="en-US" sz="2800" b="1" i="0">
                <a:ea typeface="ˎ̥"/>
                <a:cs typeface="ˎ̥"/>
              </a:rPr>
              <a:t> </a:t>
            </a:r>
            <a:endParaRPr kumimoji="0" lang="zh-CN" altLang="en-US" sz="1800" b="1" i="0">
              <a:latin typeface="Arial" panose="020B0604020202020204" pitchFamily="34" charset="0"/>
              <a:ea typeface="宋体" panose="02010600030101010101" pitchFamily="2" charset="-122"/>
            </a:endParaRPr>
          </a:p>
        </p:txBody>
      </p:sp>
      <p:pic>
        <p:nvPicPr>
          <p:cNvPr id="40756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905000"/>
            <a:ext cx="2438400" cy="10461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756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038600"/>
            <a:ext cx="1905000" cy="11096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756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905000"/>
            <a:ext cx="2463800" cy="1066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8579"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8581"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8582"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8583"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08587" name="Text Box 11"/>
          <p:cNvSpPr txBox="1">
            <a:spLocks noChangeArrowheads="1"/>
          </p:cNvSpPr>
          <p:nvPr/>
        </p:nvSpPr>
        <p:spPr bwMode="auto">
          <a:xfrm>
            <a:off x="441325" y="577850"/>
            <a:ext cx="184150" cy="3667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0" lang="zh-CN" altLang="zh-CN" sz="1800" i="0">
              <a:solidFill>
                <a:schemeClr val="accent2"/>
              </a:solidFill>
              <a:latin typeface="Arial" panose="020B0604020202020204" pitchFamily="34" charset="0"/>
              <a:ea typeface="宋体" panose="02010600030101010101" pitchFamily="2" charset="-122"/>
            </a:endParaRPr>
          </a:p>
        </p:txBody>
      </p:sp>
      <p:sp>
        <p:nvSpPr>
          <p:cNvPr id="408588" name="Text Box 12"/>
          <p:cNvSpPr txBox="1">
            <a:spLocks noChangeArrowheads="1"/>
          </p:cNvSpPr>
          <p:nvPr/>
        </p:nvSpPr>
        <p:spPr bwMode="auto">
          <a:xfrm>
            <a:off x="395288" y="836613"/>
            <a:ext cx="1790700"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0">
                <a:latin typeface="Arial" panose="020B0604020202020204" pitchFamily="34" charset="0"/>
                <a:ea typeface="ˎ̥"/>
                <a:cs typeface="ˎ̥"/>
              </a:rPr>
              <a:t>⑶</a:t>
            </a:r>
            <a:r>
              <a:rPr lang="en-US" altLang="zh-CN" sz="2800" b="1" i="0">
                <a:ea typeface="ˎ̥"/>
                <a:cs typeface="ˎ̥"/>
              </a:rPr>
              <a:t> </a:t>
            </a:r>
            <a:r>
              <a:rPr lang="zh-CN" altLang="en-US" sz="2800" b="1" i="0">
                <a:latin typeface="Arial" panose="020B0604020202020204" pitchFamily="34" charset="0"/>
                <a:ea typeface="ˎ̥"/>
                <a:cs typeface="ˎ̥"/>
              </a:rPr>
              <a:t>三极管</a:t>
            </a:r>
            <a:r>
              <a:rPr lang="zh-CN" altLang="en-US" sz="2800" b="1" i="0">
                <a:ea typeface="ˎ̥"/>
                <a:cs typeface="ˎ̥"/>
              </a:rPr>
              <a:t> </a:t>
            </a:r>
            <a:endParaRPr kumimoji="0" lang="zh-CN" altLang="en-US" sz="1800" b="1" i="0">
              <a:latin typeface="Arial" panose="020B0604020202020204" pitchFamily="34" charset="0"/>
              <a:ea typeface="宋体" panose="02010600030101010101" pitchFamily="2" charset="-122"/>
            </a:endParaRPr>
          </a:p>
        </p:txBody>
      </p:sp>
      <p:sp>
        <p:nvSpPr>
          <p:cNvPr id="408589" name="Text Box 13"/>
          <p:cNvSpPr txBox="1">
            <a:spLocks noChangeArrowheads="1"/>
          </p:cNvSpPr>
          <p:nvPr/>
        </p:nvSpPr>
        <p:spPr bwMode="auto">
          <a:xfrm>
            <a:off x="827088" y="1268413"/>
            <a:ext cx="7315200" cy="9461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i="0">
                <a:latin typeface="Arial" panose="020B0604020202020204" pitchFamily="34" charset="0"/>
                <a:ea typeface="ˎ̥"/>
                <a:cs typeface="ˎ̥"/>
              </a:rPr>
              <a:t>三极管采用带有翼形短引线的塑料封装（</a:t>
            </a:r>
            <a:r>
              <a:rPr lang="en-US" altLang="zh-CN" sz="2800" b="1" i="0">
                <a:ea typeface="ˎ̥"/>
                <a:cs typeface="ˎ̥"/>
              </a:rPr>
              <a:t>SOT</a:t>
            </a:r>
            <a:r>
              <a:rPr lang="zh-CN" altLang="en-US" sz="2800" b="1" i="0">
                <a:latin typeface="Arial" panose="020B0604020202020204" pitchFamily="34" charset="0"/>
                <a:ea typeface="ˎ̥"/>
                <a:cs typeface="ˎ̥"/>
              </a:rPr>
              <a:t>，</a:t>
            </a:r>
            <a:r>
              <a:rPr lang="en-US" altLang="zh-CN" sz="2800" b="1" i="0">
                <a:ea typeface="ˎ̥"/>
                <a:cs typeface="ˎ̥"/>
              </a:rPr>
              <a:t>Short Out-line Transistor</a:t>
            </a:r>
            <a:r>
              <a:rPr lang="zh-CN" altLang="en-US" sz="2800" b="1" i="0">
                <a:latin typeface="Arial" panose="020B0604020202020204" pitchFamily="34" charset="0"/>
                <a:ea typeface="ˎ̥"/>
                <a:cs typeface="ˎ̥"/>
              </a:rPr>
              <a:t>）</a:t>
            </a:r>
            <a:endParaRPr kumimoji="0" lang="zh-CN" altLang="en-US" sz="1800" b="1" i="0">
              <a:latin typeface="Arial" panose="020B0604020202020204" pitchFamily="34" charset="0"/>
              <a:ea typeface="宋体" panose="02010600030101010101" pitchFamily="2" charset="-122"/>
            </a:endParaRPr>
          </a:p>
        </p:txBody>
      </p:sp>
      <p:graphicFrame>
        <p:nvGraphicFramePr>
          <p:cNvPr id="408590" name="Object 14"/>
          <p:cNvGraphicFramePr>
            <a:graphicFrameLocks noChangeAspect="1"/>
          </p:cNvGraphicFramePr>
          <p:nvPr/>
        </p:nvGraphicFramePr>
        <p:xfrm>
          <a:off x="914400" y="2819400"/>
          <a:ext cx="1630363" cy="1905000"/>
        </p:xfrm>
        <a:graphic>
          <a:graphicData uri="http://schemas.openxmlformats.org/presentationml/2006/ole">
            <mc:AlternateContent xmlns:mc="http://schemas.openxmlformats.org/markup-compatibility/2006">
              <mc:Choice xmlns:v="urn:schemas-microsoft-com:vml" Requires="v">
                <p:oleObj spid="_x0000_s408644" name="點陣圖影像" r:id="rId5" imgW="847843" imgH="990738" progId="Paint.Picture">
                  <p:embed/>
                </p:oleObj>
              </mc:Choice>
              <mc:Fallback>
                <p:oleObj name="點陣圖影像" r:id="rId5" imgW="847843" imgH="990738" progId="Paint.Picture">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819400"/>
                        <a:ext cx="1630363" cy="19050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08591" name="Picture 15" descr="贴片三极管"/>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2743200"/>
            <a:ext cx="2435225" cy="2459038"/>
          </a:xfrm>
          <a:prstGeom prst="rect">
            <a:avLst/>
          </a:prstGeom>
          <a:noFill/>
          <a:extLst>
            <a:ext uri="{909E8E84-426E-40DD-AFC4-6F175D3DCCD1}">
              <a14:hiddenFill xmlns:a14="http://schemas.microsoft.com/office/drawing/2010/main">
                <a:solidFill>
                  <a:srgbClr val="FFFFFF"/>
                </a:solidFill>
              </a14:hiddenFill>
            </a:ext>
          </a:extLst>
        </p:spPr>
      </p:pic>
      <p:pic>
        <p:nvPicPr>
          <p:cNvPr id="408592"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2743200"/>
            <a:ext cx="2819400" cy="20859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8593" name="Text Box 17"/>
          <p:cNvSpPr txBox="1">
            <a:spLocks noChangeArrowheads="1"/>
          </p:cNvSpPr>
          <p:nvPr/>
        </p:nvSpPr>
        <p:spPr bwMode="auto">
          <a:xfrm>
            <a:off x="6232525" y="4943475"/>
            <a:ext cx="1687513"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TW" sz="2800" i="0">
                <a:ea typeface="PMingLiU" pitchFamily="18" charset="-120"/>
              </a:rPr>
              <a:t>MOSFET</a:t>
            </a:r>
            <a:r>
              <a:rPr kumimoji="0" lang="en-US" altLang="zh-CN" sz="2800" i="0">
                <a:latin typeface="Arial" panose="020B0604020202020204" pitchFamily="34" charset="0"/>
                <a:ea typeface="PMingLiU" pitchFamily="18" charset="-120"/>
              </a:rPr>
              <a:t> </a:t>
            </a:r>
            <a:endParaRPr kumimoji="0" lang="en-US" altLang="zh-CN"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2725737" y="241880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03"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05"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06"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07"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09608" name="Text Box 8"/>
          <p:cNvSpPr txBox="1">
            <a:spLocks noChangeArrowheads="1"/>
          </p:cNvSpPr>
          <p:nvPr/>
        </p:nvSpPr>
        <p:spPr bwMode="auto">
          <a:xfrm>
            <a:off x="900113" y="1196975"/>
            <a:ext cx="2492375"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0">
                <a:ea typeface="ˎ̥"/>
                <a:cs typeface="ˎ̥"/>
              </a:rPr>
              <a:t>SMD</a:t>
            </a:r>
            <a:r>
              <a:rPr lang="zh-CN" altLang="en-US" sz="2800" b="1" i="0">
                <a:latin typeface="Arial" panose="020B0604020202020204" pitchFamily="34" charset="0"/>
                <a:ea typeface="ˎ̥"/>
                <a:cs typeface="ˎ̥"/>
              </a:rPr>
              <a:t>集成电路</a:t>
            </a:r>
            <a:r>
              <a:rPr lang="zh-CN" altLang="en-US" sz="2800" b="1" i="0">
                <a:ea typeface="ˎ̥"/>
                <a:cs typeface="ˎ̥"/>
              </a:rPr>
              <a:t> </a:t>
            </a:r>
            <a:endParaRPr kumimoji="0" lang="zh-CN" altLang="en-US" sz="1800" b="1" i="0">
              <a:latin typeface="Arial" panose="020B0604020202020204" pitchFamily="34" charset="0"/>
              <a:ea typeface="宋体" panose="02010600030101010101" pitchFamily="2" charset="-122"/>
            </a:endParaRPr>
          </a:p>
        </p:txBody>
      </p:sp>
      <p:sp>
        <p:nvSpPr>
          <p:cNvPr id="409609" name="Text Box 9"/>
          <p:cNvSpPr txBox="1">
            <a:spLocks noChangeArrowheads="1"/>
          </p:cNvSpPr>
          <p:nvPr/>
        </p:nvSpPr>
        <p:spPr bwMode="auto">
          <a:xfrm>
            <a:off x="755650" y="2852738"/>
            <a:ext cx="7391400" cy="11604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2800" b="1" i="0">
                <a:ea typeface="ˎ̥"/>
                <a:cs typeface="ˎ̥"/>
              </a:rPr>
              <a:t>IC</a:t>
            </a:r>
            <a:r>
              <a:rPr lang="zh-TW" altLang="en-US" sz="2800" b="1" i="0">
                <a:latin typeface="Arial" panose="020B0604020202020204" pitchFamily="34" charset="0"/>
                <a:ea typeface="ˎ̥"/>
                <a:cs typeface="ˎ̥"/>
              </a:rPr>
              <a:t>的主要封装形式有</a:t>
            </a:r>
            <a:r>
              <a:rPr lang="en-US" altLang="zh-TW" sz="2800" b="1" i="0">
                <a:ea typeface="ˎ̥"/>
                <a:cs typeface="ˎ̥"/>
              </a:rPr>
              <a:t>QFP</a:t>
            </a:r>
            <a:r>
              <a:rPr lang="zh-TW" altLang="en-US" sz="2800" b="1" i="0">
                <a:latin typeface="Arial" panose="020B0604020202020204" pitchFamily="34" charset="0"/>
                <a:ea typeface="ˎ̥"/>
                <a:cs typeface="ˎ̥"/>
              </a:rPr>
              <a:t>，</a:t>
            </a:r>
            <a:r>
              <a:rPr lang="zh-TW" altLang="en-US" sz="2800" b="1" i="0">
                <a:ea typeface="ˎ̥"/>
                <a:cs typeface="ˎ̥"/>
              </a:rPr>
              <a:t> </a:t>
            </a:r>
            <a:r>
              <a:rPr lang="en-US" altLang="zh-TW" sz="2800" b="1" i="0">
                <a:ea typeface="ˎ̥"/>
                <a:cs typeface="ˎ̥"/>
              </a:rPr>
              <a:t>TQFP</a:t>
            </a:r>
            <a:r>
              <a:rPr lang="zh-TW" altLang="en-US" sz="2800" b="1" i="0">
                <a:latin typeface="Arial" panose="020B0604020202020204" pitchFamily="34" charset="0"/>
                <a:ea typeface="ˎ̥"/>
                <a:cs typeface="ˎ̥"/>
              </a:rPr>
              <a:t>，</a:t>
            </a:r>
            <a:r>
              <a:rPr lang="zh-TW" altLang="en-US" sz="2800" b="1" i="0">
                <a:ea typeface="ˎ̥"/>
                <a:cs typeface="ˎ̥"/>
              </a:rPr>
              <a:t> </a:t>
            </a:r>
            <a:r>
              <a:rPr lang="en-US" altLang="zh-TW" sz="2800" b="1" i="0">
                <a:ea typeface="ˎ̥"/>
                <a:cs typeface="ˎ̥"/>
              </a:rPr>
              <a:t>PLCC</a:t>
            </a:r>
            <a:r>
              <a:rPr lang="zh-TW" altLang="en-US" sz="2800" b="1" i="0">
                <a:latin typeface="Arial" panose="020B0604020202020204" pitchFamily="34" charset="0"/>
                <a:ea typeface="ˎ̥"/>
                <a:cs typeface="ˎ̥"/>
              </a:rPr>
              <a:t>，</a:t>
            </a:r>
            <a:endParaRPr lang="zh-TW" altLang="zh-CN" sz="2800" b="1" i="0">
              <a:latin typeface="Arial" panose="020B0604020202020204" pitchFamily="34" charset="0"/>
              <a:ea typeface="ˎ̥"/>
              <a:cs typeface="ˎ̥"/>
            </a:endParaRPr>
          </a:p>
          <a:p>
            <a:pPr>
              <a:spcBef>
                <a:spcPct val="50000"/>
              </a:spcBef>
            </a:pPr>
            <a:r>
              <a:rPr lang="zh-TW" altLang="en-US" sz="2800" b="1" i="0">
                <a:ea typeface="ˎ̥"/>
                <a:cs typeface="ˎ̥"/>
              </a:rPr>
              <a:t> </a:t>
            </a:r>
            <a:r>
              <a:rPr lang="en-US" altLang="zh-TW" sz="2800" b="1" i="0">
                <a:ea typeface="ˎ̥"/>
                <a:cs typeface="ˎ̥"/>
              </a:rPr>
              <a:t>SSOP </a:t>
            </a:r>
            <a:r>
              <a:rPr lang="zh-TW" altLang="en-US" sz="2800" b="1" i="0">
                <a:latin typeface="Arial" panose="020B0604020202020204" pitchFamily="34" charset="0"/>
                <a:ea typeface="ˎ̥"/>
                <a:cs typeface="ˎ̥"/>
              </a:rPr>
              <a:t>，</a:t>
            </a:r>
            <a:r>
              <a:rPr lang="en-US" altLang="zh-TW" sz="2800" b="1" i="0">
                <a:ea typeface="ˎ̥"/>
                <a:cs typeface="ˎ̥"/>
              </a:rPr>
              <a:t>BGA</a:t>
            </a:r>
            <a:r>
              <a:rPr lang="zh-TW" altLang="en-US" sz="2800" b="1" i="0">
                <a:latin typeface="Arial" panose="020B0604020202020204" pitchFamily="34" charset="0"/>
                <a:ea typeface="ˎ̥"/>
                <a:cs typeface="ˎ̥"/>
              </a:rPr>
              <a:t>等。</a:t>
            </a:r>
            <a:r>
              <a:rPr lang="zh-CN" altLang="en-US" sz="2800" b="1" i="0">
                <a:latin typeface="Arial" panose="020B0604020202020204" pitchFamily="34" charset="0"/>
                <a:ea typeface="ˎ̥"/>
                <a:cs typeface="ˎ̥"/>
              </a:rPr>
              <a:t> </a:t>
            </a:r>
            <a:endParaRPr kumimoji="0" lang="zh-CN" altLang="en-US" sz="1800" b="1"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146550" y="175271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51"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53" name="Text Box 5"/>
          <p:cNvSpPr txBox="1">
            <a:spLocks noChangeArrowheads="1"/>
          </p:cNvSpPr>
          <p:nvPr/>
        </p:nvSpPr>
        <p:spPr bwMode="auto">
          <a:xfrm>
            <a:off x="430213" y="1004888"/>
            <a:ext cx="4841875" cy="5794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411654" name="Picture 6" descr="IC封装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13" y="2609850"/>
            <a:ext cx="7620000" cy="2428875"/>
          </a:xfrm>
          <a:prstGeom prst="rect">
            <a:avLst/>
          </a:prstGeom>
          <a:noFill/>
          <a:extLst>
            <a:ext uri="{909E8E84-426E-40DD-AFC4-6F175D3DCCD1}">
              <a14:hiddenFill xmlns:a14="http://schemas.microsoft.com/office/drawing/2010/main">
                <a:solidFill>
                  <a:srgbClr val="FFFFFF"/>
                </a:solidFill>
              </a14:hiddenFill>
            </a:ext>
          </a:extLst>
        </p:spPr>
      </p:pic>
      <p:sp>
        <p:nvSpPr>
          <p:cNvPr id="411655" name="Text Box 7"/>
          <p:cNvSpPr txBox="1">
            <a:spLocks noChangeArrowheads="1"/>
          </p:cNvSpPr>
          <p:nvPr/>
        </p:nvSpPr>
        <p:spPr bwMode="auto">
          <a:xfrm>
            <a:off x="2411413" y="928688"/>
            <a:ext cx="3810000"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2800" i="0">
                <a:solidFill>
                  <a:srgbClr val="FF3300"/>
                </a:solidFill>
                <a:ea typeface="PMingLiU" pitchFamily="18" charset="-120"/>
              </a:rPr>
              <a:t>Outline</a:t>
            </a:r>
            <a:r>
              <a:rPr lang="zh-TW" altLang="en-US" sz="2800" i="0">
                <a:solidFill>
                  <a:srgbClr val="FF3300"/>
                </a:solidFill>
                <a:latin typeface="Arial" panose="020B0604020202020204" pitchFamily="34" charset="0"/>
                <a:ea typeface="PMingLiU" pitchFamily="18" charset="-120"/>
              </a:rPr>
              <a:t>（表面粘贴类）</a:t>
            </a:r>
            <a:endParaRPr kumimoji="0" lang="zh-TW" altLang="en-US" sz="1800" i="0">
              <a:latin typeface="Arial" panose="020B0604020202020204" pitchFamily="34" charset="0"/>
              <a:ea typeface="宋体" panose="02010600030101010101" pitchFamily="2" charset="-122"/>
            </a:endParaRPr>
          </a:p>
        </p:txBody>
      </p:sp>
      <p:sp>
        <p:nvSpPr>
          <p:cNvPr id="411656" name="Line 8"/>
          <p:cNvSpPr>
            <a:spLocks noChangeShapeType="1"/>
          </p:cNvSpPr>
          <p:nvPr/>
        </p:nvSpPr>
        <p:spPr bwMode="auto">
          <a:xfrm>
            <a:off x="1573213" y="1614488"/>
            <a:ext cx="0" cy="8382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657" name="Line 9"/>
          <p:cNvSpPr>
            <a:spLocks noChangeShapeType="1"/>
          </p:cNvSpPr>
          <p:nvPr/>
        </p:nvSpPr>
        <p:spPr bwMode="auto">
          <a:xfrm>
            <a:off x="1573213" y="1614488"/>
            <a:ext cx="5257800" cy="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658" name="Line 10"/>
          <p:cNvSpPr>
            <a:spLocks noChangeShapeType="1"/>
          </p:cNvSpPr>
          <p:nvPr/>
        </p:nvSpPr>
        <p:spPr bwMode="auto">
          <a:xfrm>
            <a:off x="6831013" y="1614488"/>
            <a:ext cx="0" cy="7620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659" name="Line 11"/>
          <p:cNvSpPr>
            <a:spLocks noChangeShapeType="1"/>
          </p:cNvSpPr>
          <p:nvPr/>
        </p:nvSpPr>
        <p:spPr bwMode="auto">
          <a:xfrm>
            <a:off x="3894138" y="1614488"/>
            <a:ext cx="0" cy="7620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660" name="Text Box 12"/>
          <p:cNvSpPr txBox="1">
            <a:spLocks noChangeArrowheads="1"/>
          </p:cNvSpPr>
          <p:nvPr/>
        </p:nvSpPr>
        <p:spPr bwMode="auto">
          <a:xfrm>
            <a:off x="963613" y="4983163"/>
            <a:ext cx="1371600" cy="82232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TW" altLang="en-US" sz="2400" b="1" i="0">
                <a:solidFill>
                  <a:srgbClr val="FF9933"/>
                </a:solidFill>
                <a:latin typeface="Arial" panose="020B0604020202020204" pitchFamily="34" charset="0"/>
                <a:ea typeface="PMingLiU" pitchFamily="18" charset="-120"/>
              </a:rPr>
              <a:t>小型三极管类</a:t>
            </a:r>
            <a:endParaRPr kumimoji="0" lang="zh-TW" altLang="en-US" sz="1800" i="0">
              <a:latin typeface="Arial" panose="020B0604020202020204" pitchFamily="34" charset="0"/>
              <a:ea typeface="宋体" panose="02010600030101010101" pitchFamily="2" charset="-122"/>
            </a:endParaRPr>
          </a:p>
        </p:txBody>
      </p:sp>
      <p:sp>
        <p:nvSpPr>
          <p:cNvPr id="411661" name="Rectangle 13"/>
          <p:cNvSpPr>
            <a:spLocks noChangeArrowheads="1"/>
          </p:cNvSpPr>
          <p:nvPr/>
        </p:nvSpPr>
        <p:spPr bwMode="auto">
          <a:xfrm>
            <a:off x="323850" y="2492375"/>
            <a:ext cx="2078038" cy="4889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TW" sz="2600" i="0">
                <a:solidFill>
                  <a:srgbClr val="FF3300"/>
                </a:solidFill>
                <a:ea typeface="PMingLiU" pitchFamily="18" charset="-120"/>
              </a:rPr>
              <a:t>SOT</a:t>
            </a:r>
            <a:r>
              <a:rPr lang="zh-CN" altLang="en-US" i="0">
                <a:solidFill>
                  <a:srgbClr val="FF3300"/>
                </a:solidFill>
                <a:ea typeface="PMingLiU" pitchFamily="18" charset="-120"/>
              </a:rPr>
              <a:t>小型晶体管</a:t>
            </a:r>
            <a:endParaRPr kumimoji="0" lang="zh-TW" altLang="en-US" sz="1800" i="0">
              <a:latin typeface="Arial" panose="020B0604020202020204" pitchFamily="34" charset="0"/>
              <a:ea typeface="宋体" panose="02010600030101010101" pitchFamily="2" charset="-122"/>
            </a:endParaRPr>
          </a:p>
        </p:txBody>
      </p:sp>
      <p:sp>
        <p:nvSpPr>
          <p:cNvPr id="411662" name="Rectangle 14"/>
          <p:cNvSpPr>
            <a:spLocks noChangeArrowheads="1"/>
          </p:cNvSpPr>
          <p:nvPr/>
        </p:nvSpPr>
        <p:spPr bwMode="auto">
          <a:xfrm>
            <a:off x="3276600" y="2349500"/>
            <a:ext cx="1797050" cy="4889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TW" sz="2600" i="0">
                <a:solidFill>
                  <a:srgbClr val="FF3300"/>
                </a:solidFill>
                <a:ea typeface="PMingLiU" pitchFamily="18" charset="-120"/>
              </a:rPr>
              <a:t>SOP</a:t>
            </a:r>
            <a:r>
              <a:rPr lang="zh-CN" altLang="en-US" sz="1800" i="0">
                <a:solidFill>
                  <a:srgbClr val="FF3300"/>
                </a:solidFill>
                <a:ea typeface="PMingLiU" pitchFamily="18" charset="-120"/>
              </a:rPr>
              <a:t>小型封装</a:t>
            </a:r>
            <a:r>
              <a:rPr lang="zh-TW" altLang="en-US" sz="2600" i="0">
                <a:latin typeface="Arial" panose="020B0604020202020204" pitchFamily="34" charset="0"/>
                <a:ea typeface="PMingLiU" pitchFamily="18" charset="-120"/>
              </a:rPr>
              <a:t> </a:t>
            </a:r>
            <a:endParaRPr kumimoji="0" lang="zh-TW" altLang="en-US" sz="1800" i="0">
              <a:latin typeface="Arial" panose="020B0604020202020204" pitchFamily="34" charset="0"/>
              <a:ea typeface="宋体" panose="02010600030101010101" pitchFamily="2" charset="-122"/>
            </a:endParaRPr>
          </a:p>
        </p:txBody>
      </p:sp>
      <p:sp>
        <p:nvSpPr>
          <p:cNvPr id="411663" name="Rectangle 15"/>
          <p:cNvSpPr>
            <a:spLocks noChangeArrowheads="1"/>
          </p:cNvSpPr>
          <p:nvPr/>
        </p:nvSpPr>
        <p:spPr bwMode="auto">
          <a:xfrm>
            <a:off x="6084888" y="2420938"/>
            <a:ext cx="2152650" cy="4889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TW" sz="2600" i="0">
                <a:solidFill>
                  <a:srgbClr val="FF3300"/>
                </a:solidFill>
                <a:ea typeface="PMingLiU" pitchFamily="18" charset="-120"/>
              </a:rPr>
              <a:t>QFP</a:t>
            </a:r>
            <a:r>
              <a:rPr lang="zh-CN" altLang="en-US" i="0">
                <a:solidFill>
                  <a:srgbClr val="FF3300"/>
                </a:solidFill>
                <a:ea typeface="PMingLiU" pitchFamily="18" charset="-120"/>
              </a:rPr>
              <a:t>四方型封装</a:t>
            </a:r>
            <a:r>
              <a:rPr lang="zh-TW" altLang="en-US" sz="2600" i="0">
                <a:latin typeface="Arial" panose="020B0604020202020204" pitchFamily="34" charset="0"/>
                <a:ea typeface="PMingLiU" pitchFamily="18" charset="-120"/>
              </a:rPr>
              <a:t> </a:t>
            </a:r>
            <a:endParaRPr kumimoji="0" lang="zh-TW" altLang="en-US" sz="1800" i="0">
              <a:latin typeface="Arial" panose="020B0604020202020204" pitchFamily="34" charset="0"/>
              <a:ea typeface="宋体" panose="02010600030101010101" pitchFamily="2" charset="-122"/>
            </a:endParaRPr>
          </a:p>
        </p:txBody>
      </p:sp>
      <p:sp>
        <p:nvSpPr>
          <p:cNvPr id="411664" name="Rectangle 16"/>
          <p:cNvSpPr>
            <a:spLocks noChangeArrowheads="1"/>
          </p:cNvSpPr>
          <p:nvPr/>
        </p:nvSpPr>
        <p:spPr bwMode="auto">
          <a:xfrm>
            <a:off x="3368675" y="4737100"/>
            <a:ext cx="1066800" cy="4889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TW" sz="2600" i="0">
                <a:solidFill>
                  <a:srgbClr val="FF3300"/>
                </a:solidFill>
                <a:ea typeface="PMingLiU" pitchFamily="18" charset="-120"/>
              </a:rPr>
              <a:t>SSOP</a:t>
            </a:r>
            <a:r>
              <a:rPr lang="en-US" altLang="zh-TW" sz="2600" i="0">
                <a:latin typeface="Arial" panose="020B0604020202020204" pitchFamily="34" charset="0"/>
                <a:ea typeface="PMingLiU" pitchFamily="18" charset="-120"/>
              </a:rPr>
              <a:t> </a:t>
            </a:r>
            <a:endParaRPr kumimoji="0" lang="en-US" altLang="zh-TW" sz="1800" i="0">
              <a:latin typeface="Arial" panose="020B0604020202020204" pitchFamily="34" charset="0"/>
              <a:ea typeface="宋体" panose="02010600030101010101" pitchFamily="2" charset="-122"/>
            </a:endParaRPr>
          </a:p>
        </p:txBody>
      </p:sp>
      <p:sp>
        <p:nvSpPr>
          <p:cNvPr id="411665" name="Rectangle 17"/>
          <p:cNvSpPr>
            <a:spLocks noChangeArrowheads="1"/>
          </p:cNvSpPr>
          <p:nvPr/>
        </p:nvSpPr>
        <p:spPr bwMode="auto">
          <a:xfrm>
            <a:off x="6372225" y="4752975"/>
            <a:ext cx="1084263" cy="4889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TW" sz="2600" i="0">
                <a:solidFill>
                  <a:srgbClr val="FF3300"/>
                </a:solidFill>
                <a:ea typeface="PMingLiU" pitchFamily="18" charset="-120"/>
              </a:rPr>
              <a:t>TQFP</a:t>
            </a:r>
            <a:r>
              <a:rPr lang="en-US" altLang="zh-TW" sz="2600" i="0">
                <a:latin typeface="Arial" panose="020B0604020202020204" pitchFamily="34" charset="0"/>
                <a:ea typeface="PMingLiU" pitchFamily="18" charset="-120"/>
              </a:rPr>
              <a:t> </a:t>
            </a:r>
            <a:endParaRPr kumimoji="0" lang="en-US" altLang="zh-TW" sz="1800" i="0">
              <a:latin typeface="Arial" panose="020B0604020202020204" pitchFamily="34" charset="0"/>
              <a:ea typeface="宋体" panose="02010600030101010101" pitchFamily="2" charset="-122"/>
            </a:endParaRPr>
          </a:p>
        </p:txBody>
      </p:sp>
      <p:sp>
        <p:nvSpPr>
          <p:cNvPr id="411666" name="Rectangle 18"/>
          <p:cNvSpPr>
            <a:spLocks noChangeArrowheads="1"/>
          </p:cNvSpPr>
          <p:nvPr/>
        </p:nvSpPr>
        <p:spPr bwMode="auto">
          <a:xfrm>
            <a:off x="3292475" y="5133975"/>
            <a:ext cx="1268413" cy="4889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TW" sz="2600" i="0">
                <a:solidFill>
                  <a:srgbClr val="FF3300"/>
                </a:solidFill>
                <a:ea typeface="PMingLiU" pitchFamily="18" charset="-120"/>
              </a:rPr>
              <a:t>TSSOP</a:t>
            </a:r>
            <a:r>
              <a:rPr lang="en-US" altLang="zh-TW" sz="2600" i="0">
                <a:latin typeface="Arial" panose="020B0604020202020204" pitchFamily="34" charset="0"/>
                <a:ea typeface="PMingLiU" pitchFamily="18" charset="-120"/>
              </a:rPr>
              <a:t> </a:t>
            </a:r>
            <a:endParaRPr kumimoji="0" lang="en-US" altLang="zh-TW" sz="1800" i="0">
              <a:latin typeface="Arial" panose="020B0604020202020204" pitchFamily="34" charset="0"/>
              <a:ea typeface="宋体" panose="02010600030101010101" pitchFamily="2" charset="-122"/>
            </a:endParaRPr>
          </a:p>
        </p:txBody>
      </p:sp>
      <p:sp>
        <p:nvSpPr>
          <p:cNvPr id="411667" name="Text Box 19"/>
          <p:cNvSpPr txBox="1">
            <a:spLocks noChangeArrowheads="1"/>
          </p:cNvSpPr>
          <p:nvPr/>
        </p:nvSpPr>
        <p:spPr bwMode="auto">
          <a:xfrm>
            <a:off x="6373813" y="5087938"/>
            <a:ext cx="1381125" cy="4889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2600" i="0">
                <a:solidFill>
                  <a:srgbClr val="FF3300"/>
                </a:solidFill>
                <a:ea typeface="PMingLiU" pitchFamily="18" charset="-120"/>
              </a:rPr>
              <a:t>PQFP</a:t>
            </a:r>
            <a:endParaRPr kumimoji="0" lang="en-US" altLang="zh-TW" sz="1800" i="0">
              <a:latin typeface="Arial" panose="020B0604020202020204" pitchFamily="34" charset="0"/>
              <a:ea typeface="宋体" panose="02010600030101010101" pitchFamily="2" charset="-122"/>
            </a:endParaRPr>
          </a:p>
        </p:txBody>
      </p:sp>
      <p:sp>
        <p:nvSpPr>
          <p:cNvPr id="411668" name="Line 20"/>
          <p:cNvSpPr>
            <a:spLocks noChangeShapeType="1"/>
          </p:cNvSpPr>
          <p:nvPr/>
        </p:nvSpPr>
        <p:spPr bwMode="auto">
          <a:xfrm>
            <a:off x="3894138" y="5881688"/>
            <a:ext cx="0" cy="4572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669" name="Line 21"/>
          <p:cNvSpPr>
            <a:spLocks noChangeShapeType="1"/>
          </p:cNvSpPr>
          <p:nvPr/>
        </p:nvSpPr>
        <p:spPr bwMode="auto">
          <a:xfrm>
            <a:off x="1573213" y="5881688"/>
            <a:ext cx="0" cy="4572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670" name="Line 22"/>
          <p:cNvSpPr>
            <a:spLocks noChangeShapeType="1"/>
          </p:cNvSpPr>
          <p:nvPr/>
        </p:nvSpPr>
        <p:spPr bwMode="auto">
          <a:xfrm>
            <a:off x="1573213" y="6338888"/>
            <a:ext cx="5334000" cy="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671" name="Line 23"/>
          <p:cNvSpPr>
            <a:spLocks noChangeShapeType="1"/>
          </p:cNvSpPr>
          <p:nvPr/>
        </p:nvSpPr>
        <p:spPr bwMode="auto">
          <a:xfrm flipV="1">
            <a:off x="6905625" y="5881688"/>
            <a:ext cx="0" cy="4572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672" name="Text Box 24"/>
          <p:cNvSpPr txBox="1">
            <a:spLocks noChangeArrowheads="1"/>
          </p:cNvSpPr>
          <p:nvPr/>
        </p:nvSpPr>
        <p:spPr bwMode="auto">
          <a:xfrm>
            <a:off x="3497263" y="5438775"/>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solidFill>
                  <a:srgbClr val="FF9933"/>
                </a:solidFill>
                <a:latin typeface="Arial" panose="020B0604020202020204" pitchFamily="34" charset="0"/>
                <a:ea typeface="ˎ̥"/>
                <a:cs typeface="ˎ̥"/>
              </a:rPr>
              <a:t>两边</a:t>
            </a:r>
            <a:endParaRPr kumimoji="0" lang="zh-CN" altLang="en-US" sz="1800" i="0">
              <a:latin typeface="Arial" panose="020B0604020202020204" pitchFamily="34" charset="0"/>
              <a:ea typeface="宋体" panose="02010600030101010101" pitchFamily="2" charset="-122"/>
            </a:endParaRPr>
          </a:p>
        </p:txBody>
      </p:sp>
      <p:sp>
        <p:nvSpPr>
          <p:cNvPr id="411673" name="Text Box 25"/>
          <p:cNvSpPr txBox="1">
            <a:spLocks noChangeArrowheads="1"/>
          </p:cNvSpPr>
          <p:nvPr/>
        </p:nvSpPr>
        <p:spPr bwMode="auto">
          <a:xfrm>
            <a:off x="6432550" y="5424488"/>
            <a:ext cx="895350"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solidFill>
                  <a:srgbClr val="FF9933"/>
                </a:solidFill>
                <a:latin typeface="Arial" panose="020B0604020202020204" pitchFamily="34" charset="0"/>
                <a:ea typeface="ˎ̥"/>
                <a:cs typeface="ˎ̥"/>
              </a:rPr>
              <a:t>四边</a:t>
            </a:r>
            <a:endParaRPr kumimoji="0" lang="zh-CN" altLang="en-US" sz="1800" i="0">
              <a:latin typeface="Arial" panose="020B0604020202020204" pitchFamily="34" charset="0"/>
              <a:ea typeface="宋体" panose="02010600030101010101" pitchFamily="2" charset="-122"/>
            </a:endParaRPr>
          </a:p>
        </p:txBody>
      </p:sp>
      <p:sp>
        <p:nvSpPr>
          <p:cNvPr id="411674" name="Line 26"/>
          <p:cNvSpPr>
            <a:spLocks noChangeShapeType="1"/>
          </p:cNvSpPr>
          <p:nvPr/>
        </p:nvSpPr>
        <p:spPr bwMode="auto">
          <a:xfrm>
            <a:off x="1573213" y="4586288"/>
            <a:ext cx="0" cy="4572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675" name="Text Box 27"/>
          <p:cNvSpPr txBox="1">
            <a:spLocks noChangeArrowheads="1"/>
          </p:cNvSpPr>
          <p:nvPr/>
        </p:nvSpPr>
        <p:spPr bwMode="auto">
          <a:xfrm>
            <a:off x="3097213" y="6338888"/>
            <a:ext cx="2286000"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TW" altLang="en-US" sz="2800" b="1" i="0">
                <a:solidFill>
                  <a:schemeClr val="bg1"/>
                </a:solidFill>
                <a:latin typeface="Arial" panose="020B0604020202020204" pitchFamily="34" charset="0"/>
                <a:ea typeface="ˎ̥"/>
                <a:cs typeface="ˎ̥"/>
              </a:rPr>
              <a:t>鸥翼型脚</a:t>
            </a:r>
            <a:endParaRPr kumimoji="0" lang="zh-TW"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5013" y="1343819"/>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75"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77" name="Text Box 5"/>
          <p:cNvSpPr txBox="1">
            <a:spLocks noChangeArrowheads="1"/>
          </p:cNvSpPr>
          <p:nvPr/>
        </p:nvSpPr>
        <p:spPr bwMode="auto">
          <a:xfrm>
            <a:off x="481013" y="1004888"/>
            <a:ext cx="4841875" cy="5794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12678" name="Text Box 6"/>
          <p:cNvSpPr txBox="1">
            <a:spLocks noChangeArrowheads="1"/>
          </p:cNvSpPr>
          <p:nvPr/>
        </p:nvSpPr>
        <p:spPr bwMode="auto">
          <a:xfrm>
            <a:off x="2987675" y="0"/>
            <a:ext cx="411480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2800" b="1" i="0">
                <a:solidFill>
                  <a:srgbClr val="FF3300"/>
                </a:solidFill>
                <a:ea typeface="PMingLiU" pitchFamily="18" charset="-120"/>
              </a:rPr>
              <a:t>Outline</a:t>
            </a:r>
            <a:r>
              <a:rPr lang="zh-TW" altLang="en-US" sz="2800" b="1" i="0">
                <a:solidFill>
                  <a:srgbClr val="FF3300"/>
                </a:solidFill>
                <a:latin typeface="Arial" panose="020B0604020202020204" pitchFamily="34" charset="0"/>
                <a:ea typeface="PMingLiU" pitchFamily="18" charset="-120"/>
              </a:rPr>
              <a:t>（表面粘贴类）</a:t>
            </a:r>
            <a:endParaRPr kumimoji="0" lang="zh-TW" altLang="en-US" sz="1800" b="1" i="0">
              <a:latin typeface="Arial" panose="020B0604020202020204" pitchFamily="34" charset="0"/>
              <a:ea typeface="宋体" panose="02010600030101010101" pitchFamily="2" charset="-122"/>
            </a:endParaRPr>
          </a:p>
        </p:txBody>
      </p:sp>
      <p:sp>
        <p:nvSpPr>
          <p:cNvPr id="412679" name="Rectangle 7"/>
          <p:cNvSpPr>
            <a:spLocks noChangeArrowheads="1"/>
          </p:cNvSpPr>
          <p:nvPr/>
        </p:nvSpPr>
        <p:spPr bwMode="auto">
          <a:xfrm>
            <a:off x="6300788" y="2060575"/>
            <a:ext cx="2322512"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800" b="1" i="0">
                <a:solidFill>
                  <a:srgbClr val="FF3300"/>
                </a:solidFill>
                <a:ea typeface="PMingLiU" pitchFamily="18" charset="-120"/>
              </a:rPr>
              <a:t>BGA</a:t>
            </a:r>
            <a:r>
              <a:rPr lang="zh-CN" altLang="en-US" b="1" i="0">
                <a:solidFill>
                  <a:srgbClr val="FF3300"/>
                </a:solidFill>
                <a:ea typeface="PMingLiU" pitchFamily="18" charset="-120"/>
              </a:rPr>
              <a:t>球状栅阵列</a:t>
            </a:r>
            <a:r>
              <a:rPr lang="zh-TW" altLang="en-US" sz="2800" b="1" i="0">
                <a:solidFill>
                  <a:srgbClr val="0000CC"/>
                </a:solidFill>
                <a:latin typeface="Arial" panose="020B0604020202020204" pitchFamily="34" charset="0"/>
                <a:ea typeface="PMingLiU" pitchFamily="18" charset="-120"/>
              </a:rPr>
              <a:t> </a:t>
            </a:r>
            <a:endParaRPr kumimoji="0" lang="zh-TW" altLang="en-US" sz="1800" b="1" i="0">
              <a:latin typeface="Arial" panose="020B0604020202020204" pitchFamily="34" charset="0"/>
              <a:ea typeface="宋体" panose="02010600030101010101" pitchFamily="2" charset="-122"/>
            </a:endParaRPr>
          </a:p>
        </p:txBody>
      </p:sp>
      <p:pic>
        <p:nvPicPr>
          <p:cNvPr id="412680" name="Picture 8" descr="IC封装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3" y="2528888"/>
            <a:ext cx="8686800" cy="2224087"/>
          </a:xfrm>
          <a:prstGeom prst="rect">
            <a:avLst/>
          </a:prstGeom>
          <a:noFill/>
          <a:extLst>
            <a:ext uri="{909E8E84-426E-40DD-AFC4-6F175D3DCCD1}">
              <a14:hiddenFill xmlns:a14="http://schemas.microsoft.com/office/drawing/2010/main">
                <a:solidFill>
                  <a:srgbClr val="FFFFFF"/>
                </a:solidFill>
              </a14:hiddenFill>
            </a:ext>
          </a:extLst>
        </p:spPr>
      </p:pic>
      <p:sp>
        <p:nvSpPr>
          <p:cNvPr id="412681" name="Rectangle 9"/>
          <p:cNvSpPr>
            <a:spLocks noChangeArrowheads="1"/>
          </p:cNvSpPr>
          <p:nvPr/>
        </p:nvSpPr>
        <p:spPr bwMode="auto">
          <a:xfrm>
            <a:off x="1243013" y="2071688"/>
            <a:ext cx="1979612"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TW" sz="2800" b="1" i="0">
                <a:solidFill>
                  <a:srgbClr val="FF3300"/>
                </a:solidFill>
                <a:ea typeface="PMingLiU" pitchFamily="18" charset="-120"/>
              </a:rPr>
              <a:t>SOJ</a:t>
            </a:r>
            <a:r>
              <a:rPr lang="zh-CN" altLang="en-US" b="1" i="0">
                <a:solidFill>
                  <a:srgbClr val="FF3300"/>
                </a:solidFill>
                <a:ea typeface="PMingLiU" pitchFamily="18" charset="-120"/>
              </a:rPr>
              <a:t>（</a:t>
            </a:r>
            <a:r>
              <a:rPr lang="en-US" altLang="zh-CN" b="1" i="0">
                <a:solidFill>
                  <a:srgbClr val="FF3300"/>
                </a:solidFill>
                <a:ea typeface="PMingLiU" pitchFamily="18" charset="-120"/>
              </a:rPr>
              <a:t>J</a:t>
            </a:r>
            <a:r>
              <a:rPr lang="zh-CN" altLang="en-US" b="1" i="0">
                <a:solidFill>
                  <a:srgbClr val="FF3300"/>
                </a:solidFill>
                <a:ea typeface="PMingLiU" pitchFamily="18" charset="-120"/>
              </a:rPr>
              <a:t>型脚）</a:t>
            </a:r>
            <a:endParaRPr lang="zh-TW" altLang="en-US" b="1" i="0">
              <a:solidFill>
                <a:srgbClr val="FF3300"/>
              </a:solidFill>
              <a:ea typeface="PMingLiU" pitchFamily="18" charset="-120"/>
            </a:endParaRPr>
          </a:p>
        </p:txBody>
      </p:sp>
      <p:sp>
        <p:nvSpPr>
          <p:cNvPr id="412682" name="Text Box 10"/>
          <p:cNvSpPr txBox="1">
            <a:spLocks noChangeArrowheads="1"/>
          </p:cNvSpPr>
          <p:nvPr/>
        </p:nvSpPr>
        <p:spPr bwMode="auto">
          <a:xfrm>
            <a:off x="3681413" y="2071688"/>
            <a:ext cx="1827212"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2800" b="1" i="0">
                <a:solidFill>
                  <a:srgbClr val="FF3300"/>
                </a:solidFill>
                <a:ea typeface="PMingLiU" pitchFamily="18" charset="-120"/>
              </a:rPr>
              <a:t>LCC</a:t>
            </a:r>
            <a:r>
              <a:rPr lang="zh-CN" altLang="en-US" b="1" i="0">
                <a:solidFill>
                  <a:srgbClr val="FF3300"/>
                </a:solidFill>
                <a:ea typeface="PMingLiU" pitchFamily="18" charset="-120"/>
              </a:rPr>
              <a:t>宽脚距</a:t>
            </a:r>
            <a:endParaRPr kumimoji="0" lang="zh-TW" altLang="en-US" sz="1400" b="1" i="0">
              <a:latin typeface="Arial" panose="020B0604020202020204" pitchFamily="34" charset="0"/>
              <a:ea typeface="宋体" panose="02010600030101010101" pitchFamily="2" charset="-122"/>
            </a:endParaRPr>
          </a:p>
        </p:txBody>
      </p:sp>
      <p:sp>
        <p:nvSpPr>
          <p:cNvPr id="412683" name="Rectangle 11"/>
          <p:cNvSpPr>
            <a:spLocks noChangeArrowheads="1"/>
          </p:cNvSpPr>
          <p:nvPr/>
        </p:nvSpPr>
        <p:spPr bwMode="auto">
          <a:xfrm>
            <a:off x="3689350" y="5119688"/>
            <a:ext cx="1250950"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TW" sz="2800" b="1" i="0">
                <a:solidFill>
                  <a:srgbClr val="FF3300"/>
                </a:solidFill>
                <a:ea typeface="PMingLiU" pitchFamily="18" charset="-120"/>
              </a:rPr>
              <a:t>PLCC</a:t>
            </a:r>
            <a:r>
              <a:rPr lang="en-US" altLang="zh-TW" sz="2800" b="1" i="0">
                <a:latin typeface="Arial" panose="020B0604020202020204" pitchFamily="34" charset="0"/>
                <a:ea typeface="PMingLiU" pitchFamily="18" charset="-120"/>
              </a:rPr>
              <a:t> </a:t>
            </a:r>
            <a:endParaRPr kumimoji="0" lang="en-US" altLang="zh-TW" sz="1800" b="1" i="0">
              <a:latin typeface="Arial" panose="020B0604020202020204" pitchFamily="34" charset="0"/>
              <a:ea typeface="宋体" panose="02010600030101010101" pitchFamily="2" charset="-122"/>
            </a:endParaRPr>
          </a:p>
        </p:txBody>
      </p:sp>
      <p:sp>
        <p:nvSpPr>
          <p:cNvPr id="412684" name="Rectangle 12"/>
          <p:cNvSpPr>
            <a:spLocks noChangeArrowheads="1"/>
          </p:cNvSpPr>
          <p:nvPr/>
        </p:nvSpPr>
        <p:spPr bwMode="auto">
          <a:xfrm>
            <a:off x="3671888" y="4738688"/>
            <a:ext cx="1290637"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TW" sz="2800" b="1" i="0">
                <a:solidFill>
                  <a:srgbClr val="FF3300"/>
                </a:solidFill>
                <a:ea typeface="PMingLiU" pitchFamily="18" charset="-120"/>
              </a:rPr>
              <a:t>CLCC</a:t>
            </a:r>
            <a:r>
              <a:rPr lang="en-US" altLang="zh-TW" sz="2800" b="1" i="0">
                <a:latin typeface="Arial" panose="020B0604020202020204" pitchFamily="34" charset="0"/>
                <a:ea typeface="PMingLiU" pitchFamily="18" charset="-120"/>
              </a:rPr>
              <a:t> </a:t>
            </a:r>
            <a:endParaRPr kumimoji="0" lang="en-US" altLang="zh-TW" sz="1800" b="1" i="0">
              <a:latin typeface="Arial" panose="020B0604020202020204" pitchFamily="34" charset="0"/>
              <a:ea typeface="宋体" panose="02010600030101010101" pitchFamily="2" charset="-122"/>
            </a:endParaRPr>
          </a:p>
        </p:txBody>
      </p:sp>
      <p:sp>
        <p:nvSpPr>
          <p:cNvPr id="412685" name="Line 13"/>
          <p:cNvSpPr>
            <a:spLocks noChangeShapeType="1"/>
          </p:cNvSpPr>
          <p:nvPr/>
        </p:nvSpPr>
        <p:spPr bwMode="auto">
          <a:xfrm>
            <a:off x="7186613" y="5805488"/>
            <a:ext cx="0" cy="3810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12686" name="Text Box 14"/>
          <p:cNvSpPr txBox="1">
            <a:spLocks noChangeArrowheads="1"/>
          </p:cNvSpPr>
          <p:nvPr/>
        </p:nvSpPr>
        <p:spPr bwMode="auto">
          <a:xfrm>
            <a:off x="1090613" y="5500688"/>
            <a:ext cx="1143000"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TW" altLang="en-US" sz="2800" b="1" i="0">
                <a:solidFill>
                  <a:srgbClr val="FF9933"/>
                </a:solidFill>
                <a:latin typeface="Arial" panose="020B0604020202020204" pitchFamily="34" charset="0"/>
                <a:ea typeface="ˎ̥"/>
                <a:cs typeface="ˎ̥"/>
              </a:rPr>
              <a:t>两边</a:t>
            </a:r>
            <a:endParaRPr kumimoji="0" lang="zh-TW" altLang="en-US" sz="1800" b="1" i="0">
              <a:latin typeface="Arial" panose="020B0604020202020204" pitchFamily="34" charset="0"/>
              <a:ea typeface="宋体" panose="02010600030101010101" pitchFamily="2" charset="-122"/>
            </a:endParaRPr>
          </a:p>
        </p:txBody>
      </p:sp>
      <p:sp>
        <p:nvSpPr>
          <p:cNvPr id="412687" name="Text Box 15"/>
          <p:cNvSpPr txBox="1">
            <a:spLocks noChangeArrowheads="1"/>
          </p:cNvSpPr>
          <p:nvPr/>
        </p:nvSpPr>
        <p:spPr bwMode="auto">
          <a:xfrm>
            <a:off x="3757613" y="5484813"/>
            <a:ext cx="1381125"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TW" altLang="en-US" sz="2800" b="1" i="0">
                <a:solidFill>
                  <a:srgbClr val="FF9933"/>
                </a:solidFill>
                <a:latin typeface="Arial" panose="020B0604020202020204" pitchFamily="34" charset="0"/>
                <a:ea typeface="ˎ̥"/>
                <a:cs typeface="ˎ̥"/>
              </a:rPr>
              <a:t>四边</a:t>
            </a:r>
            <a:endParaRPr kumimoji="0" lang="zh-TW" altLang="en-US" sz="1800" b="1" i="0">
              <a:latin typeface="Arial" panose="020B0604020202020204" pitchFamily="34" charset="0"/>
              <a:ea typeface="宋体" panose="02010600030101010101" pitchFamily="2" charset="-122"/>
            </a:endParaRPr>
          </a:p>
        </p:txBody>
      </p:sp>
      <p:sp>
        <p:nvSpPr>
          <p:cNvPr id="412688" name="Line 16"/>
          <p:cNvSpPr>
            <a:spLocks noChangeShapeType="1"/>
          </p:cNvSpPr>
          <p:nvPr/>
        </p:nvSpPr>
        <p:spPr bwMode="auto">
          <a:xfrm>
            <a:off x="1547813" y="6338888"/>
            <a:ext cx="2667000" cy="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12689" name="Line 17"/>
          <p:cNvSpPr>
            <a:spLocks noChangeShapeType="1"/>
          </p:cNvSpPr>
          <p:nvPr/>
        </p:nvSpPr>
        <p:spPr bwMode="auto">
          <a:xfrm>
            <a:off x="1547813" y="6034088"/>
            <a:ext cx="0" cy="3048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12690" name="Line 18"/>
          <p:cNvSpPr>
            <a:spLocks noChangeShapeType="1"/>
          </p:cNvSpPr>
          <p:nvPr/>
        </p:nvSpPr>
        <p:spPr bwMode="auto">
          <a:xfrm>
            <a:off x="4214813" y="6034088"/>
            <a:ext cx="0" cy="3048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12691" name="Text Box 19"/>
          <p:cNvSpPr txBox="1">
            <a:spLocks noChangeArrowheads="1"/>
          </p:cNvSpPr>
          <p:nvPr/>
        </p:nvSpPr>
        <p:spPr bwMode="auto">
          <a:xfrm>
            <a:off x="2309813" y="6338888"/>
            <a:ext cx="1905000"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2800" b="1" i="0">
                <a:solidFill>
                  <a:schemeClr val="bg1"/>
                </a:solidFill>
                <a:ea typeface="ˎ̥"/>
                <a:cs typeface="ˎ̥"/>
              </a:rPr>
              <a:t>J</a:t>
            </a:r>
            <a:r>
              <a:rPr lang="zh-TW" altLang="en-US" sz="2800" b="1" i="0">
                <a:solidFill>
                  <a:schemeClr val="bg1"/>
                </a:solidFill>
                <a:latin typeface="Arial" panose="020B0604020202020204" pitchFamily="34" charset="0"/>
                <a:ea typeface="ˎ̥"/>
                <a:cs typeface="ˎ̥"/>
              </a:rPr>
              <a:t>型脚</a:t>
            </a:r>
            <a:endParaRPr kumimoji="0" lang="zh-TW" altLang="en-US" sz="1800" i="0">
              <a:latin typeface="Arial" panose="020B0604020202020204" pitchFamily="34" charset="0"/>
              <a:ea typeface="宋体" panose="02010600030101010101" pitchFamily="2" charset="-122"/>
            </a:endParaRPr>
          </a:p>
        </p:txBody>
      </p:sp>
      <p:sp>
        <p:nvSpPr>
          <p:cNvPr id="412692" name="Text Box 20"/>
          <p:cNvSpPr txBox="1">
            <a:spLocks noChangeArrowheads="1"/>
          </p:cNvSpPr>
          <p:nvPr/>
        </p:nvSpPr>
        <p:spPr bwMode="auto">
          <a:xfrm>
            <a:off x="6424613" y="5286375"/>
            <a:ext cx="182880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i="0">
                <a:solidFill>
                  <a:schemeClr val="bg1"/>
                </a:solidFill>
                <a:latin typeface="Arial" panose="020B0604020202020204" pitchFamily="34" charset="0"/>
                <a:ea typeface="ˎ̥"/>
                <a:cs typeface="ˎ̥"/>
              </a:rPr>
              <a:t>球形</a:t>
            </a:r>
            <a:r>
              <a:rPr lang="zh-TW" altLang="en-US" sz="2800" b="1" i="0">
                <a:solidFill>
                  <a:schemeClr val="bg1"/>
                </a:solidFill>
                <a:latin typeface="Arial" panose="020B0604020202020204" pitchFamily="34" charset="0"/>
                <a:ea typeface="ˎ̥"/>
                <a:cs typeface="ˎ̥"/>
              </a:rPr>
              <a:t>引脚</a:t>
            </a:r>
            <a:endParaRPr kumimoji="0" lang="zh-TW" altLang="en-US" sz="1800" b="1" i="0">
              <a:latin typeface="Arial" panose="020B0604020202020204" pitchFamily="34" charset="0"/>
              <a:ea typeface="宋体" panose="02010600030101010101" pitchFamily="2" charset="-122"/>
            </a:endParaRPr>
          </a:p>
        </p:txBody>
      </p:sp>
      <p:sp>
        <p:nvSpPr>
          <p:cNvPr id="412693" name="Line 21"/>
          <p:cNvSpPr>
            <a:spLocks noChangeShapeType="1"/>
          </p:cNvSpPr>
          <p:nvPr/>
        </p:nvSpPr>
        <p:spPr bwMode="auto">
          <a:xfrm>
            <a:off x="7186613" y="4891088"/>
            <a:ext cx="0" cy="5334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12694" name="Line 22"/>
          <p:cNvSpPr>
            <a:spLocks noChangeShapeType="1"/>
          </p:cNvSpPr>
          <p:nvPr/>
        </p:nvSpPr>
        <p:spPr bwMode="auto">
          <a:xfrm>
            <a:off x="1547813" y="4814888"/>
            <a:ext cx="0" cy="7620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12695" name="Text Box 23"/>
          <p:cNvSpPr txBox="1">
            <a:spLocks noChangeArrowheads="1"/>
          </p:cNvSpPr>
          <p:nvPr/>
        </p:nvSpPr>
        <p:spPr bwMode="auto">
          <a:xfrm>
            <a:off x="5053013" y="6186488"/>
            <a:ext cx="2905125"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17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TW" altLang="en-US" sz="2800" b="1" i="0">
                <a:solidFill>
                  <a:srgbClr val="FF9933"/>
                </a:solidFill>
                <a:latin typeface="Arial" panose="020B0604020202020204" pitchFamily="34" charset="0"/>
                <a:ea typeface="ˎ̥"/>
                <a:cs typeface="ˎ̥"/>
              </a:rPr>
              <a:t>焊点在元件底部</a:t>
            </a:r>
            <a:endParaRPr kumimoji="0" lang="zh-TW" altLang="en-US" sz="1800" b="1" i="0">
              <a:latin typeface="Arial" panose="020B0604020202020204" pitchFamily="34" charset="0"/>
              <a:ea typeface="宋体" panose="02010600030101010101" pitchFamily="2" charset="-122"/>
            </a:endParaRPr>
          </a:p>
        </p:txBody>
      </p:sp>
      <p:sp>
        <p:nvSpPr>
          <p:cNvPr id="412696" name="Line 24"/>
          <p:cNvSpPr>
            <a:spLocks noChangeShapeType="1"/>
          </p:cNvSpPr>
          <p:nvPr/>
        </p:nvSpPr>
        <p:spPr bwMode="auto">
          <a:xfrm flipV="1">
            <a:off x="1624013" y="1690688"/>
            <a:ext cx="0" cy="4572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697" name="Line 25"/>
          <p:cNvSpPr>
            <a:spLocks noChangeShapeType="1"/>
          </p:cNvSpPr>
          <p:nvPr/>
        </p:nvSpPr>
        <p:spPr bwMode="auto">
          <a:xfrm>
            <a:off x="1624013" y="1690688"/>
            <a:ext cx="2438400" cy="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698" name="Line 26"/>
          <p:cNvSpPr>
            <a:spLocks noChangeShapeType="1"/>
          </p:cNvSpPr>
          <p:nvPr/>
        </p:nvSpPr>
        <p:spPr bwMode="auto">
          <a:xfrm>
            <a:off x="4062413" y="1690688"/>
            <a:ext cx="0" cy="4572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699" name="Line 27"/>
          <p:cNvSpPr>
            <a:spLocks noChangeShapeType="1"/>
          </p:cNvSpPr>
          <p:nvPr/>
        </p:nvSpPr>
        <p:spPr bwMode="auto">
          <a:xfrm>
            <a:off x="7034213" y="1309688"/>
            <a:ext cx="0" cy="8382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700" name="Line 28"/>
          <p:cNvSpPr>
            <a:spLocks noChangeShapeType="1"/>
          </p:cNvSpPr>
          <p:nvPr/>
        </p:nvSpPr>
        <p:spPr bwMode="auto">
          <a:xfrm flipV="1">
            <a:off x="2843213" y="1309688"/>
            <a:ext cx="0" cy="38100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701" name="Line 29"/>
          <p:cNvSpPr>
            <a:spLocks noChangeShapeType="1"/>
          </p:cNvSpPr>
          <p:nvPr/>
        </p:nvSpPr>
        <p:spPr bwMode="auto">
          <a:xfrm>
            <a:off x="2843213" y="1309688"/>
            <a:ext cx="4191000" cy="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1127" y="1319213"/>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3"/>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88" name="Rectangle 4"/>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89"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0"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1191" name="Object 7"/>
          <p:cNvGraphicFramePr>
            <a:graphicFrameLocks noChangeAspect="1"/>
          </p:cNvGraphicFramePr>
          <p:nvPr/>
        </p:nvGraphicFramePr>
        <p:xfrm>
          <a:off x="685800" y="1295400"/>
          <a:ext cx="7581900" cy="4495800"/>
        </p:xfrm>
        <a:graphic>
          <a:graphicData uri="http://schemas.openxmlformats.org/presentationml/2006/ole">
            <mc:AlternateContent xmlns:mc="http://schemas.openxmlformats.org/markup-compatibility/2006">
              <mc:Choice xmlns:v="urn:schemas-microsoft-com:vml" Requires="v">
                <p:oleObj spid="_x0000_s221245" name="Image" r:id="rId5" imgW="4774603" imgH="2565079" progId="Photoshop.Image.7">
                  <p:embed/>
                </p:oleObj>
              </mc:Choice>
              <mc:Fallback>
                <p:oleObj name="Image" r:id="rId5" imgW="4774603" imgH="2565079" progId="Photoshop.Image.7">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295400"/>
                        <a:ext cx="75819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1192" name="Text Box 8"/>
          <p:cNvSpPr txBox="1">
            <a:spLocks noChangeArrowheads="1"/>
          </p:cNvSpPr>
          <p:nvPr/>
        </p:nvSpPr>
        <p:spPr bwMode="auto">
          <a:xfrm>
            <a:off x="76200" y="76200"/>
            <a:ext cx="1673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effectLst>
                  <a:outerShdw blurRad="38100" dist="38100" dir="2700000" algn="tl">
                    <a:srgbClr val="C0C0C0"/>
                  </a:outerShdw>
                </a:effectLst>
                <a:latin typeface="Arial" panose="020B0604020202020204" pitchFamily="34" charset="0"/>
                <a:ea typeface="宋体" panose="02010600030101010101" pitchFamily="2" charset="-122"/>
              </a:rPr>
              <a:t>MOUNT</a:t>
            </a:r>
          </a:p>
        </p:txBody>
      </p:sp>
      <p:sp>
        <p:nvSpPr>
          <p:cNvPr id="221194" name="Text Box 10"/>
          <p:cNvSpPr txBox="1">
            <a:spLocks noChangeArrowheads="1"/>
          </p:cNvSpPr>
          <p:nvPr/>
        </p:nvSpPr>
        <p:spPr bwMode="auto">
          <a:xfrm>
            <a:off x="2411413" y="1484313"/>
            <a:ext cx="2881312"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i="0">
                <a:solidFill>
                  <a:srgbClr val="FF3300"/>
                </a:solidFill>
                <a:ea typeface="PMingLiU" pitchFamily="18" charset="-120"/>
              </a:rPr>
              <a:t>四方型封装</a:t>
            </a:r>
            <a:endParaRPr kumimoji="0" lang="zh-CN" altLang="en-US" sz="1200" b="1"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6296886" y="1636713"/>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79"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81"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82"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83" name="Text Box 7"/>
          <p:cNvSpPr txBox="1">
            <a:spLocks noChangeArrowheads="1"/>
          </p:cNvSpPr>
          <p:nvPr/>
        </p:nvSpPr>
        <p:spPr bwMode="auto">
          <a:xfrm>
            <a:off x="76200" y="76200"/>
            <a:ext cx="1673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0">
                <a:latin typeface="Arial" panose="020B0604020202020204" pitchFamily="34" charset="0"/>
                <a:ea typeface="宋体" panose="02010600030101010101" pitchFamily="2" charset="-122"/>
              </a:rPr>
              <a:t>MOUNT</a:t>
            </a:r>
          </a:p>
        </p:txBody>
      </p:sp>
      <p:sp>
        <p:nvSpPr>
          <p:cNvPr id="229384" name="AutoShape 8"/>
          <p:cNvSpPr>
            <a:spLocks noChangeArrowheads="1"/>
          </p:cNvSpPr>
          <p:nvPr/>
        </p:nvSpPr>
        <p:spPr bwMode="auto">
          <a:xfrm>
            <a:off x="34925" y="1158875"/>
            <a:ext cx="304800" cy="152400"/>
          </a:xfrm>
          <a:prstGeom prst="rightArrow">
            <a:avLst>
              <a:gd name="adj1" fmla="val 50000"/>
              <a:gd name="adj2" fmla="val 50000"/>
            </a:avLst>
          </a:prstGeom>
          <a:gradFill rotWithShape="0">
            <a:gsLst>
              <a:gs pos="0">
                <a:srgbClr val="FF3300"/>
              </a:gs>
              <a:gs pos="100000">
                <a:srgbClr val="FF3300">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85" name="Text Box 9"/>
          <p:cNvSpPr txBox="1">
            <a:spLocks noChangeArrowheads="1"/>
          </p:cNvSpPr>
          <p:nvPr/>
        </p:nvSpPr>
        <p:spPr bwMode="auto">
          <a:xfrm>
            <a:off x="431800" y="990600"/>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i="0">
                <a:latin typeface="隶书" panose="02010509060101010101" pitchFamily="49" charset="-122"/>
              </a:rPr>
              <a:t>贴片机的介绍</a:t>
            </a:r>
          </a:p>
        </p:txBody>
      </p:sp>
      <p:sp>
        <p:nvSpPr>
          <p:cNvPr id="229387" name="Text Box 11"/>
          <p:cNvSpPr txBox="1">
            <a:spLocks noChangeArrowheads="1"/>
          </p:cNvSpPr>
          <p:nvPr/>
        </p:nvSpPr>
        <p:spPr bwMode="auto">
          <a:xfrm>
            <a:off x="5940425" y="1484313"/>
            <a:ext cx="287972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i="0">
                <a:latin typeface="隶书" panose="02010509060101010101" pitchFamily="49" charset="-122"/>
              </a:rPr>
              <a:t>   </a:t>
            </a:r>
            <a:r>
              <a:rPr lang="zh-CN" altLang="en-US" sz="2400" b="1" i="0">
                <a:latin typeface="隶书" panose="02010509060101010101" pitchFamily="49" charset="-122"/>
              </a:rPr>
              <a:t>元件送料器、基板</a:t>
            </a:r>
            <a:r>
              <a:rPr lang="en-US" altLang="zh-CN" sz="2400" b="1" i="0">
                <a:latin typeface="隶书" panose="02010509060101010101" pitchFamily="49" charset="-122"/>
              </a:rPr>
              <a:t>(PCB)</a:t>
            </a:r>
            <a:r>
              <a:rPr lang="zh-CN" altLang="en-US" sz="2400" b="1" i="0">
                <a:latin typeface="隶书" panose="02010509060101010101" pitchFamily="49" charset="-122"/>
              </a:rPr>
              <a:t>是固定的，贴片头</a:t>
            </a:r>
            <a:r>
              <a:rPr lang="en-US" altLang="zh-CN" sz="2400" b="1" i="0">
                <a:latin typeface="隶书" panose="02010509060101010101" pitchFamily="49" charset="-122"/>
              </a:rPr>
              <a:t>(</a:t>
            </a:r>
            <a:r>
              <a:rPr lang="zh-CN" altLang="en-US" sz="2400" b="1" i="0">
                <a:latin typeface="隶书" panose="02010509060101010101" pitchFamily="49" charset="-122"/>
              </a:rPr>
              <a:t>安装多个真空吸料嘴</a:t>
            </a:r>
            <a:r>
              <a:rPr lang="en-US" altLang="zh-CN" sz="2400" b="1" i="0">
                <a:latin typeface="隶书" panose="02010509060101010101" pitchFamily="49" charset="-122"/>
              </a:rPr>
              <a:t>)</a:t>
            </a:r>
            <a:r>
              <a:rPr lang="zh-CN" altLang="en-US" sz="2400" b="1" i="0">
                <a:latin typeface="隶书" panose="02010509060101010101" pitchFamily="49" charset="-122"/>
              </a:rPr>
              <a:t>在送料器与基板之间来回移动，将元件从送料器取出，经过对元件位置与方向的调整，然后贴放于基板上。</a:t>
            </a:r>
          </a:p>
        </p:txBody>
      </p:sp>
      <p:pic>
        <p:nvPicPr>
          <p:cNvPr id="229391" name="Picture 15" descr="9002120077111539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484313"/>
            <a:ext cx="5545138" cy="4733925"/>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9872" y="1046707"/>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499"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1"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2"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503" name="Text Box 7"/>
          <p:cNvSpPr txBox="1">
            <a:spLocks noChangeArrowheads="1"/>
          </p:cNvSpPr>
          <p:nvPr/>
        </p:nvSpPr>
        <p:spPr bwMode="auto">
          <a:xfrm>
            <a:off x="76200" y="76200"/>
            <a:ext cx="1944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effectLst>
                  <a:outerShdw blurRad="38100" dist="38100" dir="2700000" algn="tl">
                    <a:srgbClr val="C0C0C0"/>
                  </a:outerShdw>
                </a:effectLst>
                <a:latin typeface="Arial" panose="020B0604020202020204" pitchFamily="34" charset="0"/>
                <a:ea typeface="宋体" panose="02010600030101010101" pitchFamily="2" charset="-122"/>
              </a:rPr>
              <a:t>REFLOW</a:t>
            </a:r>
          </a:p>
        </p:txBody>
      </p:sp>
      <p:sp>
        <p:nvSpPr>
          <p:cNvPr id="362517" name="Rectangle 21"/>
          <p:cNvSpPr>
            <a:spLocks noChangeArrowheads="1"/>
          </p:cNvSpPr>
          <p:nvPr/>
        </p:nvSpPr>
        <p:spPr bwMode="auto">
          <a:xfrm>
            <a:off x="250825" y="981075"/>
            <a:ext cx="76327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0" lang="zh-CN" altLang="en-US" sz="2400" b="1">
                <a:latin typeface="隶书" panose="02010509060101010101" pitchFamily="49" charset="-122"/>
              </a:rPr>
              <a:t>焊接工程包括</a:t>
            </a:r>
          </a:p>
          <a:p>
            <a:r>
              <a:rPr kumimoji="0" lang="en-US" altLang="zh-CN" sz="2400" b="1">
                <a:latin typeface="隶书" panose="02010509060101010101" pitchFamily="49" charset="-122"/>
              </a:rPr>
              <a:t>Reflow</a:t>
            </a:r>
            <a:r>
              <a:rPr kumimoji="0" lang="en-US" altLang="zh-CN" sz="2400" b="1">
                <a:latin typeface="Arial" panose="020B0604020202020204" pitchFamily="34" charset="0"/>
              </a:rPr>
              <a:t>——</a:t>
            </a:r>
            <a:r>
              <a:rPr kumimoji="0" lang="zh-CN" altLang="en-US" sz="2400" b="1">
                <a:latin typeface="隶书" panose="02010509060101010101" pitchFamily="49" charset="-122"/>
              </a:rPr>
              <a:t>回流焊接    </a:t>
            </a:r>
          </a:p>
          <a:p>
            <a:r>
              <a:rPr kumimoji="0" lang="en-US" altLang="zh-CN" sz="2400" b="1">
                <a:latin typeface="隶书" panose="02010509060101010101" pitchFamily="49" charset="-122"/>
              </a:rPr>
              <a:t>Wave Solder</a:t>
            </a:r>
            <a:r>
              <a:rPr kumimoji="0" lang="en-US" altLang="zh-CN" sz="2400" b="1">
                <a:latin typeface="Arial" panose="020B0604020202020204" pitchFamily="34" charset="0"/>
              </a:rPr>
              <a:t>——</a:t>
            </a:r>
            <a:r>
              <a:rPr kumimoji="0" lang="zh-CN" altLang="en-US" sz="2400" b="1">
                <a:latin typeface="隶书" panose="02010509060101010101" pitchFamily="49" charset="-122"/>
              </a:rPr>
              <a:t>波峰焊</a:t>
            </a:r>
          </a:p>
          <a:p>
            <a:endParaRPr kumimoji="0" lang="en-US" altLang="zh-CN" sz="2400" b="1">
              <a:latin typeface="隶书" panose="02010509060101010101" pitchFamily="49" charset="-122"/>
            </a:endParaRPr>
          </a:p>
        </p:txBody>
      </p:sp>
      <p:pic>
        <p:nvPicPr>
          <p:cNvPr id="362519" name="Picture 23" descr="六温区无铅回流焊TY-RF612LF-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1052513"/>
            <a:ext cx="4968875" cy="2455862"/>
          </a:xfrm>
          <a:prstGeom prst="rect">
            <a:avLst/>
          </a:prstGeom>
          <a:noFill/>
          <a:extLst>
            <a:ext uri="{909E8E84-426E-40DD-AFC4-6F175D3DCCD1}">
              <a14:hiddenFill xmlns:a14="http://schemas.microsoft.com/office/drawing/2010/main">
                <a:solidFill>
                  <a:srgbClr val="FFFFFF"/>
                </a:solidFill>
              </a14:hiddenFill>
            </a:ext>
          </a:extLst>
        </p:spPr>
      </p:pic>
      <p:pic>
        <p:nvPicPr>
          <p:cNvPr id="362521" name="Picture 25" descr="无铅波峰焊TYW-300T-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3644900"/>
            <a:ext cx="4138612" cy="2212975"/>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8544" y="248602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Text Box 2"/>
          <p:cNvSpPr txBox="1">
            <a:spLocks noChangeArrowheads="1"/>
          </p:cNvSpPr>
          <p:nvPr/>
        </p:nvSpPr>
        <p:spPr bwMode="auto">
          <a:xfrm>
            <a:off x="76200" y="76200"/>
            <a:ext cx="2432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effectLst>
                  <a:outerShdw blurRad="38100" dist="38100" dir="2700000" algn="tl">
                    <a:srgbClr val="C0C0C0"/>
                  </a:outerShdw>
                </a:effectLst>
                <a:latin typeface="隶书" panose="02010509060101010101" pitchFamily="49" charset="-122"/>
              </a:rPr>
              <a:t>什么是</a:t>
            </a:r>
            <a:r>
              <a:rPr lang="en-US" altLang="zh-CN" sz="3200" b="1">
                <a:effectLst>
                  <a:outerShdw blurRad="38100" dist="38100" dir="2700000" algn="tl">
                    <a:srgbClr val="C0C0C0"/>
                  </a:outerShdw>
                </a:effectLst>
                <a:latin typeface="隶书" panose="02010509060101010101" pitchFamily="49" charset="-122"/>
              </a:rPr>
              <a:t>SMT</a:t>
            </a:r>
            <a:r>
              <a:rPr lang="zh-CN" altLang="en-US" sz="3200" b="1">
                <a:effectLst>
                  <a:outerShdw blurRad="38100" dist="38100" dir="2700000" algn="tl">
                    <a:srgbClr val="C0C0C0"/>
                  </a:outerShdw>
                </a:effectLst>
                <a:latin typeface="隶书" panose="02010509060101010101" pitchFamily="49" charset="-122"/>
              </a:rPr>
              <a:t>？</a:t>
            </a:r>
          </a:p>
        </p:txBody>
      </p:sp>
      <p:sp>
        <p:nvSpPr>
          <p:cNvPr id="438275" name="Text Box 3"/>
          <p:cNvSpPr txBox="1">
            <a:spLocks noChangeArrowheads="1"/>
          </p:cNvSpPr>
          <p:nvPr/>
        </p:nvSpPr>
        <p:spPr bwMode="auto">
          <a:xfrm>
            <a:off x="179388" y="981075"/>
            <a:ext cx="8964612"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3200" b="1" i="0">
              <a:effectLst>
                <a:outerShdw blurRad="38100" dist="38100" dir="2700000" algn="tl">
                  <a:srgbClr val="C0C0C0"/>
                </a:outerShdw>
              </a:effectLst>
            </a:endParaRPr>
          </a:p>
          <a:p>
            <a:r>
              <a:rPr lang="zh-CN" altLang="en-US" sz="3200" b="1" i="0">
                <a:effectLst>
                  <a:outerShdw blurRad="38100" dist="38100" dir="2700000" algn="tl">
                    <a:srgbClr val="C0C0C0"/>
                  </a:outerShdw>
                </a:effectLst>
              </a:rPr>
              <a:t>为什么要用表面组装技术</a:t>
            </a:r>
            <a:r>
              <a:rPr lang="en-US" altLang="zh-CN" sz="3200" b="1" i="0">
                <a:effectLst>
                  <a:outerShdw blurRad="38100" dist="38100" dir="2700000" algn="tl">
                    <a:srgbClr val="C0C0C0"/>
                  </a:outerShdw>
                </a:effectLst>
              </a:rPr>
              <a:t>(SMT)</a:t>
            </a:r>
            <a:r>
              <a:rPr lang="zh-CN" altLang="en-US" sz="3200" b="1" i="0">
                <a:effectLst>
                  <a:outerShdw blurRad="38100" dist="38100" dir="2700000" algn="tl">
                    <a:srgbClr val="C0C0C0"/>
                  </a:outerShdw>
                </a:effectLst>
              </a:rPr>
              <a:t>？ </a:t>
            </a:r>
            <a:br>
              <a:rPr lang="zh-CN" altLang="en-US" sz="3200" b="1" i="0">
                <a:effectLst>
                  <a:outerShdw blurRad="38100" dist="38100" dir="2700000" algn="tl">
                    <a:srgbClr val="C0C0C0"/>
                  </a:outerShdw>
                </a:effectLst>
              </a:rPr>
            </a:br>
            <a:endParaRPr lang="zh-CN" altLang="en-US" sz="3200" b="1" i="0">
              <a:effectLst>
                <a:outerShdw blurRad="38100" dist="38100" dir="2700000" algn="tl">
                  <a:srgbClr val="C0C0C0"/>
                </a:outerShdw>
              </a:effectLst>
            </a:endParaRPr>
          </a:p>
          <a:p>
            <a:r>
              <a:rPr lang="en-US" altLang="zh-CN" sz="3200" b="1" i="0">
                <a:effectLst>
                  <a:outerShdw blurRad="38100" dist="38100" dir="2700000" algn="tl">
                    <a:srgbClr val="C0C0C0"/>
                  </a:outerShdw>
                </a:effectLst>
              </a:rPr>
              <a:t>1) </a:t>
            </a:r>
            <a:r>
              <a:rPr lang="zh-CN" altLang="en-US" sz="3200" b="1" i="0">
                <a:effectLst>
                  <a:outerShdw blurRad="38100" dist="38100" dir="2700000" algn="tl">
                    <a:srgbClr val="C0C0C0"/>
                  </a:outerShdw>
                </a:effectLst>
              </a:rPr>
              <a:t>电子产品追求小型化</a:t>
            </a:r>
            <a:br>
              <a:rPr lang="zh-CN" altLang="en-US" sz="3200" b="1" i="0">
                <a:effectLst>
                  <a:outerShdw blurRad="38100" dist="38100" dir="2700000" algn="tl">
                    <a:srgbClr val="C0C0C0"/>
                  </a:outerShdw>
                </a:effectLst>
              </a:rPr>
            </a:br>
            <a:r>
              <a:rPr lang="en-US" altLang="zh-CN" sz="3200" b="1" i="0">
                <a:effectLst>
                  <a:outerShdw blurRad="38100" dist="38100" dir="2700000" algn="tl">
                    <a:srgbClr val="C0C0C0"/>
                  </a:outerShdw>
                </a:effectLst>
              </a:rPr>
              <a:t>2) </a:t>
            </a:r>
            <a:r>
              <a:rPr lang="zh-CN" altLang="en-US" sz="3200" b="1" i="0">
                <a:effectLst>
                  <a:outerShdw blurRad="38100" dist="38100" dir="2700000" algn="tl">
                    <a:srgbClr val="C0C0C0"/>
                  </a:outerShdw>
                </a:effectLst>
              </a:rPr>
              <a:t>电子产品功能更完整</a:t>
            </a:r>
            <a:br>
              <a:rPr lang="zh-CN" altLang="en-US" sz="3200" b="1" i="0">
                <a:effectLst>
                  <a:outerShdw blurRad="38100" dist="38100" dir="2700000" algn="tl">
                    <a:srgbClr val="C0C0C0"/>
                  </a:outerShdw>
                </a:effectLst>
              </a:rPr>
            </a:br>
            <a:r>
              <a:rPr lang="en-US" altLang="zh-CN" sz="3200" b="1" i="0">
                <a:effectLst>
                  <a:outerShdw blurRad="38100" dist="38100" dir="2700000" algn="tl">
                    <a:srgbClr val="C0C0C0"/>
                  </a:outerShdw>
                </a:effectLst>
              </a:rPr>
              <a:t>3) </a:t>
            </a:r>
            <a:r>
              <a:rPr lang="zh-CN" altLang="en-US" sz="3200" b="1" i="0">
                <a:effectLst>
                  <a:outerShdw blurRad="38100" dist="38100" dir="2700000" algn="tl">
                    <a:srgbClr val="C0C0C0"/>
                  </a:outerShdw>
                </a:effectLst>
              </a:rPr>
              <a:t>产品批量化，生产自动化</a:t>
            </a:r>
          </a:p>
        </p:txBody>
      </p:sp>
      <p:sp>
        <p:nvSpPr>
          <p:cNvPr id="438276" name="Rectangle 4"/>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77" name="Rectangle 5"/>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78" name="Rectangle 6"/>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79" name="Rectangle 7"/>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64288" y="2160883"/>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39"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1"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2"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3" name="Text Box 7"/>
          <p:cNvSpPr txBox="1">
            <a:spLocks noChangeArrowheads="1"/>
          </p:cNvSpPr>
          <p:nvPr/>
        </p:nvSpPr>
        <p:spPr bwMode="auto">
          <a:xfrm>
            <a:off x="76200" y="76200"/>
            <a:ext cx="1944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effectLst>
                  <a:outerShdw blurRad="38100" dist="38100" dir="2700000" algn="tl">
                    <a:srgbClr val="C0C0C0"/>
                  </a:outerShdw>
                </a:effectLst>
                <a:latin typeface="Arial" panose="020B0604020202020204" pitchFamily="34" charset="0"/>
                <a:ea typeface="宋体" panose="02010600030101010101" pitchFamily="2" charset="-122"/>
              </a:rPr>
              <a:t>REFLOW</a:t>
            </a:r>
          </a:p>
        </p:txBody>
      </p:sp>
      <p:sp>
        <p:nvSpPr>
          <p:cNvPr id="270344" name="Text Box 8"/>
          <p:cNvSpPr txBox="1">
            <a:spLocks noChangeArrowheads="1"/>
          </p:cNvSpPr>
          <p:nvPr/>
        </p:nvSpPr>
        <p:spPr bwMode="auto">
          <a:xfrm>
            <a:off x="395288" y="2997200"/>
            <a:ext cx="792162" cy="19177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effectLst>
                  <a:outerShdw blurRad="38100" dist="38100" dir="2700000" algn="tl">
                    <a:srgbClr val="C0C0C0"/>
                  </a:outerShdw>
                </a:effectLst>
                <a:latin typeface="隶书" panose="02010509060101010101" pitchFamily="49" charset="-122"/>
              </a:rPr>
              <a:t>再流的方式</a:t>
            </a:r>
          </a:p>
        </p:txBody>
      </p:sp>
      <p:grpSp>
        <p:nvGrpSpPr>
          <p:cNvPr id="270345" name="Group 9"/>
          <p:cNvGrpSpPr>
            <a:grpSpLocks/>
          </p:cNvGrpSpPr>
          <p:nvPr/>
        </p:nvGrpSpPr>
        <p:grpSpPr bwMode="auto">
          <a:xfrm>
            <a:off x="1547813" y="2708275"/>
            <a:ext cx="3730625" cy="3243263"/>
            <a:chOff x="864" y="1317"/>
            <a:chExt cx="2350" cy="2043"/>
          </a:xfrm>
        </p:grpSpPr>
        <p:sp>
          <p:nvSpPr>
            <p:cNvPr id="270346" name="AutoShape 10"/>
            <p:cNvSpPr>
              <a:spLocks noChangeArrowheads="1"/>
            </p:cNvSpPr>
            <p:nvPr/>
          </p:nvSpPr>
          <p:spPr bwMode="auto">
            <a:xfrm>
              <a:off x="864" y="1404"/>
              <a:ext cx="144" cy="144"/>
            </a:xfrm>
            <a:prstGeom prst="bevel">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7" name="Text Box 11"/>
            <p:cNvSpPr txBox="1">
              <a:spLocks noChangeArrowheads="1"/>
            </p:cNvSpPr>
            <p:nvPr/>
          </p:nvSpPr>
          <p:spPr bwMode="auto">
            <a:xfrm>
              <a:off x="1168" y="1317"/>
              <a:ext cx="1081"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effectLst>
                    <a:outerShdw blurRad="38100" dist="38100" dir="2700000" algn="tl">
                      <a:srgbClr val="C0C0C0"/>
                    </a:outerShdw>
                  </a:effectLst>
                  <a:latin typeface="隶书" panose="02010509060101010101" pitchFamily="49" charset="-122"/>
                </a:rPr>
                <a:t>红外线焊接</a:t>
              </a:r>
            </a:p>
          </p:txBody>
        </p:sp>
        <p:sp>
          <p:nvSpPr>
            <p:cNvPr id="270348" name="AutoShape 12"/>
            <p:cNvSpPr>
              <a:spLocks noChangeArrowheads="1"/>
            </p:cNvSpPr>
            <p:nvPr/>
          </p:nvSpPr>
          <p:spPr bwMode="auto">
            <a:xfrm>
              <a:off x="864" y="1844"/>
              <a:ext cx="144" cy="144"/>
            </a:xfrm>
            <a:prstGeom prst="bevel">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9" name="Text Box 13"/>
            <p:cNvSpPr txBox="1">
              <a:spLocks noChangeArrowheads="1"/>
            </p:cNvSpPr>
            <p:nvPr/>
          </p:nvSpPr>
          <p:spPr bwMode="auto">
            <a:xfrm>
              <a:off x="1168" y="1758"/>
              <a:ext cx="1757"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effectLst>
                    <a:outerShdw blurRad="38100" dist="38100" dir="2700000" algn="tl">
                      <a:srgbClr val="C0C0C0"/>
                    </a:outerShdw>
                  </a:effectLst>
                  <a:latin typeface="隶书" panose="02010509060101010101" pitchFamily="49" charset="-122"/>
                </a:rPr>
                <a:t>红外</a:t>
              </a:r>
              <a:r>
                <a:rPr lang="en-US" altLang="zh-CN" sz="2400" b="1">
                  <a:effectLst>
                    <a:outerShdw blurRad="38100" dist="38100" dir="2700000" algn="tl">
                      <a:srgbClr val="C0C0C0"/>
                    </a:outerShdw>
                  </a:effectLst>
                  <a:latin typeface="隶书" panose="02010509060101010101" pitchFamily="49" charset="-122"/>
                </a:rPr>
                <a:t>+</a:t>
              </a:r>
              <a:r>
                <a:rPr lang="zh-CN" altLang="en-US" sz="2400" b="1">
                  <a:effectLst>
                    <a:outerShdw blurRad="38100" dist="38100" dir="2700000" algn="tl">
                      <a:srgbClr val="C0C0C0"/>
                    </a:outerShdw>
                  </a:effectLst>
                  <a:latin typeface="隶书" panose="02010509060101010101" pitchFamily="49" charset="-122"/>
                </a:rPr>
                <a:t>热风（组合）</a:t>
              </a:r>
            </a:p>
          </p:txBody>
        </p:sp>
        <p:sp>
          <p:nvSpPr>
            <p:cNvPr id="270350" name="AutoShape 14"/>
            <p:cNvSpPr>
              <a:spLocks noChangeArrowheads="1"/>
            </p:cNvSpPr>
            <p:nvPr/>
          </p:nvSpPr>
          <p:spPr bwMode="auto">
            <a:xfrm>
              <a:off x="864" y="2282"/>
              <a:ext cx="144" cy="144"/>
            </a:xfrm>
            <a:prstGeom prst="bevel">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1" name="Text Box 15"/>
            <p:cNvSpPr txBox="1">
              <a:spLocks noChangeArrowheads="1"/>
            </p:cNvSpPr>
            <p:nvPr/>
          </p:nvSpPr>
          <p:spPr bwMode="auto">
            <a:xfrm>
              <a:off x="1168" y="2196"/>
              <a:ext cx="1372"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effectLst>
                    <a:outerShdw blurRad="38100" dist="38100" dir="2700000" algn="tl">
                      <a:srgbClr val="C0C0C0"/>
                    </a:outerShdw>
                  </a:effectLst>
                  <a:latin typeface="隶书" panose="02010509060101010101" pitchFamily="49" charset="-122"/>
                </a:rPr>
                <a:t>气相焊（</a:t>
              </a:r>
              <a:r>
                <a:rPr lang="en-US" altLang="zh-CN" sz="2400" b="1">
                  <a:effectLst>
                    <a:outerShdw blurRad="38100" dist="38100" dir="2700000" algn="tl">
                      <a:srgbClr val="C0C0C0"/>
                    </a:outerShdw>
                  </a:effectLst>
                  <a:latin typeface="隶书" panose="02010509060101010101" pitchFamily="49" charset="-122"/>
                </a:rPr>
                <a:t>VPS</a:t>
              </a:r>
              <a:r>
                <a:rPr lang="zh-CN" altLang="en-US" sz="2400" b="1">
                  <a:effectLst>
                    <a:outerShdw blurRad="38100" dist="38100" dir="2700000" algn="tl">
                      <a:srgbClr val="C0C0C0"/>
                    </a:outerShdw>
                  </a:effectLst>
                  <a:latin typeface="隶书" panose="02010509060101010101" pitchFamily="49" charset="-122"/>
                </a:rPr>
                <a:t>）</a:t>
              </a:r>
            </a:p>
          </p:txBody>
        </p:sp>
        <p:sp>
          <p:nvSpPr>
            <p:cNvPr id="270352" name="AutoShape 16"/>
            <p:cNvSpPr>
              <a:spLocks noChangeArrowheads="1"/>
            </p:cNvSpPr>
            <p:nvPr/>
          </p:nvSpPr>
          <p:spPr bwMode="auto">
            <a:xfrm>
              <a:off x="864" y="2720"/>
              <a:ext cx="144" cy="144"/>
            </a:xfrm>
            <a:prstGeom prst="bevel">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3" name="Text Box 17"/>
            <p:cNvSpPr txBox="1">
              <a:spLocks noChangeArrowheads="1"/>
            </p:cNvSpPr>
            <p:nvPr/>
          </p:nvSpPr>
          <p:spPr bwMode="auto">
            <a:xfrm>
              <a:off x="1168" y="2634"/>
              <a:ext cx="888"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FF0000"/>
                  </a:solidFill>
                  <a:effectLst>
                    <a:outerShdw blurRad="38100" dist="38100" dir="2700000" algn="tl">
                      <a:srgbClr val="C0C0C0"/>
                    </a:outerShdw>
                  </a:effectLst>
                  <a:latin typeface="隶书" panose="02010509060101010101" pitchFamily="49" charset="-122"/>
                </a:rPr>
                <a:t>热风焊接</a:t>
              </a:r>
            </a:p>
          </p:txBody>
        </p:sp>
        <p:sp>
          <p:nvSpPr>
            <p:cNvPr id="270354" name="AutoShape 18"/>
            <p:cNvSpPr>
              <a:spLocks noChangeArrowheads="1"/>
            </p:cNvSpPr>
            <p:nvPr/>
          </p:nvSpPr>
          <p:spPr bwMode="auto">
            <a:xfrm>
              <a:off x="864" y="3158"/>
              <a:ext cx="144" cy="144"/>
            </a:xfrm>
            <a:prstGeom prst="bevel">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5" name="Text Box 19"/>
            <p:cNvSpPr txBox="1">
              <a:spLocks noChangeArrowheads="1"/>
            </p:cNvSpPr>
            <p:nvPr/>
          </p:nvSpPr>
          <p:spPr bwMode="auto">
            <a:xfrm>
              <a:off x="1168" y="3072"/>
              <a:ext cx="2046"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effectLst>
                    <a:outerShdw blurRad="38100" dist="38100" dir="2700000" algn="tl">
                      <a:srgbClr val="C0C0C0"/>
                    </a:outerShdw>
                  </a:effectLst>
                  <a:latin typeface="隶书" panose="02010509060101010101" pitchFamily="49" charset="-122"/>
                </a:rPr>
                <a:t>热型芯板（很少采用）</a:t>
              </a:r>
            </a:p>
          </p:txBody>
        </p:sp>
      </p:grpSp>
      <p:pic>
        <p:nvPicPr>
          <p:cNvPr id="270356" name="Picture 20" descr="BD04924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4713" y="2205038"/>
            <a:ext cx="2544762" cy="3433762"/>
          </a:xfrm>
          <a:prstGeom prst="rect">
            <a:avLst/>
          </a:prstGeom>
          <a:noFill/>
          <a:extLst>
            <a:ext uri="{909E8E84-426E-40DD-AFC4-6F175D3DCCD1}">
              <a14:hiddenFill xmlns:a14="http://schemas.microsoft.com/office/drawing/2010/main">
                <a:solidFill>
                  <a:srgbClr val="FFFFFF"/>
                </a:solidFill>
              </a14:hiddenFill>
            </a:ext>
          </a:extLst>
        </p:spPr>
      </p:pic>
      <p:sp>
        <p:nvSpPr>
          <p:cNvPr id="270357" name="Rectangle 21"/>
          <p:cNvSpPr>
            <a:spLocks noChangeArrowheads="1"/>
          </p:cNvSpPr>
          <p:nvPr/>
        </p:nvSpPr>
        <p:spPr bwMode="auto">
          <a:xfrm>
            <a:off x="395288" y="908050"/>
            <a:ext cx="76327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a:latin typeface="隶书" panose="02010509060101010101" pitchFamily="49" charset="-122"/>
              </a:rPr>
              <a:t>REFLOW</a:t>
            </a:r>
            <a:r>
              <a:rPr lang="en-US" altLang="zh-CN" sz="2400" b="1" i="0">
                <a:latin typeface="Arial" panose="020B0604020202020204" pitchFamily="34" charset="0"/>
              </a:rPr>
              <a:t>——</a:t>
            </a:r>
            <a:r>
              <a:rPr lang="zh-CN" altLang="en-US" sz="2400" i="0">
                <a:latin typeface="隶书" panose="02010509060101010101" pitchFamily="49" charset="-122"/>
              </a:rPr>
              <a:t>回流焊接</a:t>
            </a:r>
          </a:p>
          <a:p>
            <a:r>
              <a:rPr lang="zh-CN" altLang="en-US" sz="2400" i="0">
                <a:latin typeface="隶书" panose="02010509060101010101" pitchFamily="49" charset="-122"/>
              </a:rPr>
              <a:t>    其作用是将焊膏融化，使表面组装元器件与</a:t>
            </a:r>
            <a:r>
              <a:rPr lang="en-US" altLang="zh-CN" sz="2400" i="0">
                <a:latin typeface="隶书" panose="02010509060101010101" pitchFamily="49" charset="-122"/>
              </a:rPr>
              <a:t>PCB</a:t>
            </a:r>
            <a:r>
              <a:rPr lang="zh-CN" altLang="en-US" sz="2400" i="0">
                <a:latin typeface="隶书" panose="02010509060101010101" pitchFamily="49" charset="-122"/>
              </a:rPr>
              <a:t>板牢固粘接在一起。所用设备为回流焊炉，位于</a:t>
            </a:r>
            <a:r>
              <a:rPr lang="en-US" altLang="zh-CN" sz="2400" i="0">
                <a:latin typeface="隶书" panose="02010509060101010101" pitchFamily="49" charset="-122"/>
              </a:rPr>
              <a:t>SMT</a:t>
            </a:r>
            <a:r>
              <a:rPr lang="zh-CN" altLang="en-US" sz="2400" i="0">
                <a:latin typeface="隶书" panose="02010509060101010101" pitchFamily="49" charset="-122"/>
              </a:rPr>
              <a:t>生产线中贴片机的后面。</a:t>
            </a: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13564" y="245445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1"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3"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4"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5" name="Text Box 7"/>
          <p:cNvSpPr txBox="1">
            <a:spLocks noChangeArrowheads="1"/>
          </p:cNvSpPr>
          <p:nvPr/>
        </p:nvSpPr>
        <p:spPr bwMode="auto">
          <a:xfrm>
            <a:off x="76200" y="76200"/>
            <a:ext cx="1944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effectLst>
                  <a:outerShdw blurRad="38100" dist="38100" dir="2700000" algn="tl">
                    <a:srgbClr val="C0C0C0"/>
                  </a:outerShdw>
                </a:effectLst>
                <a:latin typeface="Arial" panose="020B0604020202020204" pitchFamily="34" charset="0"/>
                <a:ea typeface="宋体" panose="02010600030101010101" pitchFamily="2" charset="-122"/>
              </a:rPr>
              <a:t>REFLOW</a:t>
            </a:r>
          </a:p>
        </p:txBody>
      </p:sp>
      <p:grpSp>
        <p:nvGrpSpPr>
          <p:cNvPr id="273416" name="Group 8"/>
          <p:cNvGrpSpPr>
            <a:grpSpLocks/>
          </p:cNvGrpSpPr>
          <p:nvPr/>
        </p:nvGrpSpPr>
        <p:grpSpPr bwMode="auto">
          <a:xfrm>
            <a:off x="2268538" y="2781300"/>
            <a:ext cx="6305550" cy="3440113"/>
            <a:chOff x="1585" y="1422"/>
            <a:chExt cx="3865" cy="2544"/>
          </a:xfrm>
        </p:grpSpPr>
        <p:sp>
          <p:nvSpPr>
            <p:cNvPr id="273417" name="Line 9"/>
            <p:cNvSpPr>
              <a:spLocks noChangeShapeType="1"/>
            </p:cNvSpPr>
            <p:nvPr/>
          </p:nvSpPr>
          <p:spPr bwMode="auto">
            <a:xfrm flipV="1">
              <a:off x="1832" y="1524"/>
              <a:ext cx="0" cy="2137"/>
            </a:xfrm>
            <a:prstGeom prst="line">
              <a:avLst/>
            </a:prstGeom>
            <a:noFill/>
            <a:ln w="952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8" name="Line 10"/>
            <p:cNvSpPr>
              <a:spLocks noChangeShapeType="1"/>
            </p:cNvSpPr>
            <p:nvPr/>
          </p:nvSpPr>
          <p:spPr bwMode="auto">
            <a:xfrm>
              <a:off x="1832" y="3661"/>
              <a:ext cx="346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9" name="Line 11"/>
            <p:cNvSpPr>
              <a:spLocks noChangeShapeType="1"/>
            </p:cNvSpPr>
            <p:nvPr/>
          </p:nvSpPr>
          <p:spPr bwMode="auto">
            <a:xfrm flipV="1">
              <a:off x="1832" y="2491"/>
              <a:ext cx="644" cy="111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0" name="Text Box 12"/>
            <p:cNvSpPr txBox="1">
              <a:spLocks noChangeArrowheads="1"/>
            </p:cNvSpPr>
            <p:nvPr/>
          </p:nvSpPr>
          <p:spPr bwMode="auto">
            <a:xfrm rot="-10798846">
              <a:off x="1630" y="2177"/>
              <a:ext cx="225" cy="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en-US" altLang="zh-CN" sz="1200" b="1" i="0">
                  <a:ea typeface="宋体" panose="02010600030101010101" pitchFamily="2" charset="-122"/>
                </a:rPr>
                <a:t>Temperature</a:t>
              </a:r>
              <a:endParaRPr lang="en-US" altLang="zh-CN" sz="2400" i="0">
                <a:ea typeface="宋体" panose="02010600030101010101" pitchFamily="2" charset="-122"/>
              </a:endParaRPr>
            </a:p>
          </p:txBody>
        </p:sp>
        <p:sp>
          <p:nvSpPr>
            <p:cNvPr id="273421" name="Text Box 13"/>
            <p:cNvSpPr txBox="1">
              <a:spLocks noChangeArrowheads="1"/>
            </p:cNvSpPr>
            <p:nvPr/>
          </p:nvSpPr>
          <p:spPr bwMode="auto">
            <a:xfrm>
              <a:off x="2872" y="3763"/>
              <a:ext cx="1190"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b="1" i="0">
                  <a:ea typeface="宋体" panose="02010600030101010101" pitchFamily="2" charset="-122"/>
                </a:rPr>
                <a:t>Time  (BGA Bottom)</a:t>
              </a:r>
              <a:endParaRPr lang="en-US" altLang="zh-CN" sz="2400" b="1" i="0">
                <a:ea typeface="宋体" panose="02010600030101010101" pitchFamily="2" charset="-122"/>
              </a:endParaRPr>
            </a:p>
          </p:txBody>
        </p:sp>
        <p:sp>
          <p:nvSpPr>
            <p:cNvPr id="273422" name="Freeform 14"/>
            <p:cNvSpPr>
              <a:spLocks/>
            </p:cNvSpPr>
            <p:nvPr/>
          </p:nvSpPr>
          <p:spPr bwMode="auto">
            <a:xfrm>
              <a:off x="3715" y="1606"/>
              <a:ext cx="1189" cy="783"/>
            </a:xfrm>
            <a:custGeom>
              <a:avLst/>
              <a:gdLst>
                <a:gd name="T0" fmla="*/ 0 w 1152"/>
                <a:gd name="T1" fmla="*/ 570 h 738"/>
                <a:gd name="T2" fmla="*/ 132 w 1152"/>
                <a:gd name="T3" fmla="*/ 390 h 738"/>
                <a:gd name="T4" fmla="*/ 240 w 1152"/>
                <a:gd name="T5" fmla="*/ 246 h 738"/>
                <a:gd name="T6" fmla="*/ 420 w 1152"/>
                <a:gd name="T7" fmla="*/ 30 h 738"/>
                <a:gd name="T8" fmla="*/ 504 w 1152"/>
                <a:gd name="T9" fmla="*/ 6 h 738"/>
                <a:gd name="T10" fmla="*/ 624 w 1152"/>
                <a:gd name="T11" fmla="*/ 18 h 738"/>
                <a:gd name="T12" fmla="*/ 672 w 1152"/>
                <a:gd name="T13" fmla="*/ 90 h 738"/>
                <a:gd name="T14" fmla="*/ 708 w 1152"/>
                <a:gd name="T15" fmla="*/ 126 h 738"/>
                <a:gd name="T16" fmla="*/ 744 w 1152"/>
                <a:gd name="T17" fmla="*/ 198 h 738"/>
                <a:gd name="T18" fmla="*/ 864 w 1152"/>
                <a:gd name="T19" fmla="*/ 378 h 738"/>
                <a:gd name="T20" fmla="*/ 876 w 1152"/>
                <a:gd name="T21" fmla="*/ 414 h 738"/>
                <a:gd name="T22" fmla="*/ 1104 w 1152"/>
                <a:gd name="T23" fmla="*/ 690 h 738"/>
                <a:gd name="T24" fmla="*/ 1152 w 1152"/>
                <a:gd name="T25" fmla="*/ 73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738">
                  <a:moveTo>
                    <a:pt x="0" y="570"/>
                  </a:moveTo>
                  <a:cubicBezTo>
                    <a:pt x="53" y="517"/>
                    <a:pt x="80" y="442"/>
                    <a:pt x="132" y="390"/>
                  </a:cubicBezTo>
                  <a:cubicBezTo>
                    <a:pt x="175" y="347"/>
                    <a:pt x="206" y="297"/>
                    <a:pt x="240" y="246"/>
                  </a:cubicBezTo>
                  <a:cubicBezTo>
                    <a:pt x="295" y="163"/>
                    <a:pt x="349" y="101"/>
                    <a:pt x="420" y="30"/>
                  </a:cubicBezTo>
                  <a:cubicBezTo>
                    <a:pt x="426" y="24"/>
                    <a:pt x="504" y="6"/>
                    <a:pt x="504" y="6"/>
                  </a:cubicBezTo>
                  <a:cubicBezTo>
                    <a:pt x="544" y="10"/>
                    <a:pt x="588" y="0"/>
                    <a:pt x="624" y="18"/>
                  </a:cubicBezTo>
                  <a:cubicBezTo>
                    <a:pt x="650" y="31"/>
                    <a:pt x="656" y="66"/>
                    <a:pt x="672" y="90"/>
                  </a:cubicBezTo>
                  <a:cubicBezTo>
                    <a:pt x="681" y="104"/>
                    <a:pt x="697" y="113"/>
                    <a:pt x="708" y="126"/>
                  </a:cubicBezTo>
                  <a:cubicBezTo>
                    <a:pt x="761" y="190"/>
                    <a:pt x="708" y="133"/>
                    <a:pt x="744" y="198"/>
                  </a:cubicBezTo>
                  <a:cubicBezTo>
                    <a:pt x="778" y="260"/>
                    <a:pt x="825" y="319"/>
                    <a:pt x="864" y="378"/>
                  </a:cubicBezTo>
                  <a:cubicBezTo>
                    <a:pt x="871" y="389"/>
                    <a:pt x="870" y="403"/>
                    <a:pt x="876" y="414"/>
                  </a:cubicBezTo>
                  <a:cubicBezTo>
                    <a:pt x="933" y="516"/>
                    <a:pt x="1006" y="625"/>
                    <a:pt x="1104" y="690"/>
                  </a:cubicBezTo>
                  <a:cubicBezTo>
                    <a:pt x="1133" y="733"/>
                    <a:pt x="1115" y="720"/>
                    <a:pt x="1152" y="73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3" name="Line 15"/>
            <p:cNvSpPr>
              <a:spLocks noChangeShapeType="1"/>
            </p:cNvSpPr>
            <p:nvPr/>
          </p:nvSpPr>
          <p:spPr bwMode="auto">
            <a:xfrm>
              <a:off x="2526" y="2084"/>
              <a:ext cx="0" cy="1577"/>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4" name="Line 16"/>
            <p:cNvSpPr>
              <a:spLocks noChangeShapeType="1"/>
            </p:cNvSpPr>
            <p:nvPr/>
          </p:nvSpPr>
          <p:spPr bwMode="auto">
            <a:xfrm>
              <a:off x="3715" y="2033"/>
              <a:ext cx="0" cy="16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5" name="Line 17"/>
            <p:cNvSpPr>
              <a:spLocks noChangeShapeType="1"/>
            </p:cNvSpPr>
            <p:nvPr/>
          </p:nvSpPr>
          <p:spPr bwMode="auto">
            <a:xfrm>
              <a:off x="3863" y="1829"/>
              <a:ext cx="0" cy="2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6" name="Line 18"/>
            <p:cNvSpPr>
              <a:spLocks noChangeShapeType="1"/>
            </p:cNvSpPr>
            <p:nvPr/>
          </p:nvSpPr>
          <p:spPr bwMode="auto">
            <a:xfrm>
              <a:off x="4607" y="1829"/>
              <a:ext cx="0" cy="2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7" name="Line 19"/>
            <p:cNvSpPr>
              <a:spLocks noChangeShapeType="1"/>
            </p:cNvSpPr>
            <p:nvPr/>
          </p:nvSpPr>
          <p:spPr bwMode="auto">
            <a:xfrm>
              <a:off x="3467" y="1982"/>
              <a:ext cx="173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8" name="Line 20"/>
            <p:cNvSpPr>
              <a:spLocks noChangeShapeType="1"/>
            </p:cNvSpPr>
            <p:nvPr/>
          </p:nvSpPr>
          <p:spPr bwMode="auto">
            <a:xfrm>
              <a:off x="4260" y="1473"/>
              <a:ext cx="0" cy="2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9" name="Line 21"/>
            <p:cNvSpPr>
              <a:spLocks noChangeShapeType="1"/>
            </p:cNvSpPr>
            <p:nvPr/>
          </p:nvSpPr>
          <p:spPr bwMode="auto">
            <a:xfrm>
              <a:off x="3467" y="1596"/>
              <a:ext cx="173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0" name="Line 22"/>
            <p:cNvSpPr>
              <a:spLocks noChangeShapeType="1"/>
            </p:cNvSpPr>
            <p:nvPr/>
          </p:nvSpPr>
          <p:spPr bwMode="auto">
            <a:xfrm>
              <a:off x="2327" y="2389"/>
              <a:ext cx="17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1" name="Text Box 23"/>
            <p:cNvSpPr txBox="1">
              <a:spLocks noChangeArrowheads="1"/>
            </p:cNvSpPr>
            <p:nvPr/>
          </p:nvSpPr>
          <p:spPr bwMode="auto">
            <a:xfrm>
              <a:off x="1931" y="2826"/>
              <a:ext cx="84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i="0">
                  <a:solidFill>
                    <a:srgbClr val="FF0000"/>
                  </a:solidFill>
                  <a:ea typeface="宋体" panose="02010600030101010101" pitchFamily="2" charset="-122"/>
                </a:rPr>
                <a:t>1-3</a:t>
              </a:r>
              <a:r>
                <a:rPr lang="en-US" altLang="zh-CN" sz="1600" i="0">
                  <a:solidFill>
                    <a:srgbClr val="FF0000"/>
                  </a:solidFill>
                  <a:ea typeface="宋体" panose="02010600030101010101" pitchFamily="2" charset="-122"/>
                </a:rPr>
                <a:t>℃</a:t>
              </a:r>
              <a:r>
                <a:rPr lang="en-US" altLang="zh-CN" sz="1400" i="0">
                  <a:solidFill>
                    <a:srgbClr val="FF0000"/>
                  </a:solidFill>
                  <a:ea typeface="宋体" panose="02010600030101010101" pitchFamily="2" charset="-122"/>
                </a:rPr>
                <a:t> /Sec</a:t>
              </a:r>
            </a:p>
          </p:txBody>
        </p:sp>
        <p:sp>
          <p:nvSpPr>
            <p:cNvPr id="273432" name="Text Box 24"/>
            <p:cNvSpPr txBox="1">
              <a:spLocks noChangeArrowheads="1"/>
            </p:cNvSpPr>
            <p:nvPr/>
          </p:nvSpPr>
          <p:spPr bwMode="auto">
            <a:xfrm>
              <a:off x="2971" y="1858"/>
              <a:ext cx="49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i="0">
                  <a:solidFill>
                    <a:srgbClr val="FF0000"/>
                  </a:solidFill>
                  <a:ea typeface="宋体" panose="02010600030101010101" pitchFamily="2" charset="-122"/>
                </a:rPr>
                <a:t>200 </a:t>
              </a:r>
              <a:r>
                <a:rPr lang="en-US" altLang="zh-CN" sz="1600" i="0">
                  <a:solidFill>
                    <a:srgbClr val="FF0000"/>
                  </a:solidFill>
                  <a:ea typeface="宋体" panose="02010600030101010101" pitchFamily="2" charset="-122"/>
                </a:rPr>
                <a:t>℃</a:t>
              </a:r>
            </a:p>
          </p:txBody>
        </p:sp>
        <p:sp>
          <p:nvSpPr>
            <p:cNvPr id="273433" name="Text Box 25"/>
            <p:cNvSpPr txBox="1">
              <a:spLocks noChangeArrowheads="1"/>
            </p:cNvSpPr>
            <p:nvPr/>
          </p:nvSpPr>
          <p:spPr bwMode="auto">
            <a:xfrm>
              <a:off x="2377" y="1503"/>
              <a:ext cx="11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i="0">
                  <a:solidFill>
                    <a:srgbClr val="FF0000"/>
                  </a:solidFill>
                  <a:ea typeface="宋体" panose="02010600030101010101" pitchFamily="2" charset="-122"/>
                </a:rPr>
                <a:t>Peak 225 </a:t>
              </a:r>
              <a:r>
                <a:rPr lang="en-US" altLang="zh-CN" sz="1600" i="0">
                  <a:solidFill>
                    <a:srgbClr val="FF0000"/>
                  </a:solidFill>
                  <a:ea typeface="宋体" panose="02010600030101010101" pitchFamily="2" charset="-122"/>
                </a:rPr>
                <a:t>℃</a:t>
              </a:r>
              <a:r>
                <a:rPr lang="en-US" altLang="zh-CN" sz="1400" i="0">
                  <a:solidFill>
                    <a:srgbClr val="FF0000"/>
                  </a:solidFill>
                  <a:ea typeface="宋体" panose="02010600030101010101" pitchFamily="2" charset="-122"/>
                </a:rPr>
                <a:t>± 5 </a:t>
              </a:r>
              <a:r>
                <a:rPr lang="en-US" altLang="zh-CN" sz="1600" i="0">
                  <a:solidFill>
                    <a:srgbClr val="FF0000"/>
                  </a:solidFill>
                  <a:ea typeface="宋体" panose="02010600030101010101" pitchFamily="2" charset="-122"/>
                </a:rPr>
                <a:t>℃</a:t>
              </a:r>
            </a:p>
          </p:txBody>
        </p:sp>
        <p:sp>
          <p:nvSpPr>
            <p:cNvPr id="273434" name="Text Box 26"/>
            <p:cNvSpPr txBox="1">
              <a:spLocks noChangeArrowheads="1"/>
            </p:cNvSpPr>
            <p:nvPr/>
          </p:nvSpPr>
          <p:spPr bwMode="auto">
            <a:xfrm>
              <a:off x="3963" y="1982"/>
              <a:ext cx="693"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i="0">
                  <a:solidFill>
                    <a:srgbClr val="FF0000"/>
                  </a:solidFill>
                  <a:ea typeface="宋体" panose="02010600030101010101" pitchFamily="2" charset="-122"/>
                </a:rPr>
                <a:t>60-90 Sec</a:t>
              </a:r>
              <a:endParaRPr lang="en-US" altLang="zh-CN" sz="1400" i="0">
                <a:ea typeface="宋体" panose="02010600030101010101" pitchFamily="2" charset="-122"/>
              </a:endParaRPr>
            </a:p>
          </p:txBody>
        </p:sp>
        <p:sp>
          <p:nvSpPr>
            <p:cNvPr id="273435" name="Text Box 27"/>
            <p:cNvSpPr txBox="1">
              <a:spLocks noChangeArrowheads="1"/>
            </p:cNvSpPr>
            <p:nvPr/>
          </p:nvSpPr>
          <p:spPr bwMode="auto">
            <a:xfrm>
              <a:off x="2823" y="2562"/>
              <a:ext cx="893" cy="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i="0">
                  <a:solidFill>
                    <a:srgbClr val="FF0000"/>
                  </a:solidFill>
                  <a:ea typeface="宋体" panose="02010600030101010101" pitchFamily="2" charset="-122"/>
                </a:rPr>
                <a:t>140-170 </a:t>
              </a:r>
              <a:r>
                <a:rPr lang="en-US" altLang="zh-CN" sz="1600" i="0">
                  <a:solidFill>
                    <a:srgbClr val="FF0000"/>
                  </a:solidFill>
                  <a:ea typeface="宋体" panose="02010600030101010101" pitchFamily="2" charset="-122"/>
                </a:rPr>
                <a:t>℃</a:t>
              </a:r>
              <a:r>
                <a:rPr lang="en-US" altLang="zh-CN" sz="1400" i="0">
                  <a:solidFill>
                    <a:srgbClr val="FF0000"/>
                  </a:solidFill>
                  <a:ea typeface="宋体" panose="02010600030101010101" pitchFamily="2" charset="-122"/>
                </a:rPr>
                <a:t> </a:t>
              </a:r>
            </a:p>
            <a:p>
              <a:pPr>
                <a:spcBef>
                  <a:spcPct val="50000"/>
                </a:spcBef>
              </a:pPr>
              <a:r>
                <a:rPr lang="en-US" altLang="zh-CN" sz="1400" i="0">
                  <a:solidFill>
                    <a:srgbClr val="FF0000"/>
                  </a:solidFill>
                  <a:ea typeface="宋体" panose="02010600030101010101" pitchFamily="2" charset="-122"/>
                </a:rPr>
                <a:t>60-120 Sec</a:t>
              </a:r>
              <a:r>
                <a:rPr lang="en-US" altLang="zh-CN" sz="2400" i="0">
                  <a:ea typeface="宋体" panose="02010600030101010101" pitchFamily="2" charset="-122"/>
                </a:rPr>
                <a:t>     </a:t>
              </a:r>
            </a:p>
          </p:txBody>
        </p:sp>
        <p:sp>
          <p:nvSpPr>
            <p:cNvPr id="273436" name="Text Box 28"/>
            <p:cNvSpPr txBox="1">
              <a:spLocks noChangeArrowheads="1"/>
            </p:cNvSpPr>
            <p:nvPr/>
          </p:nvSpPr>
          <p:spPr bwMode="auto">
            <a:xfrm>
              <a:off x="1980" y="3509"/>
              <a:ext cx="744"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i="0">
                  <a:ea typeface="宋体" panose="02010600030101010101" pitchFamily="2" charset="-122"/>
                </a:rPr>
                <a:t>Preheat</a:t>
              </a:r>
              <a:endParaRPr lang="en-US" altLang="zh-CN" sz="2400" i="0">
                <a:ea typeface="宋体" panose="02010600030101010101" pitchFamily="2" charset="-122"/>
              </a:endParaRPr>
            </a:p>
          </p:txBody>
        </p:sp>
        <p:sp>
          <p:nvSpPr>
            <p:cNvPr id="273437" name="Text Box 29"/>
            <p:cNvSpPr txBox="1">
              <a:spLocks noChangeArrowheads="1"/>
            </p:cNvSpPr>
            <p:nvPr/>
          </p:nvSpPr>
          <p:spPr bwMode="auto">
            <a:xfrm>
              <a:off x="2922" y="3509"/>
              <a:ext cx="990"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i="0">
                  <a:ea typeface="宋体" panose="02010600030101010101" pitchFamily="2" charset="-122"/>
                </a:rPr>
                <a:t>Dryout</a:t>
              </a:r>
            </a:p>
          </p:txBody>
        </p:sp>
        <p:sp>
          <p:nvSpPr>
            <p:cNvPr id="273438" name="Text Box 30"/>
            <p:cNvSpPr txBox="1">
              <a:spLocks noChangeArrowheads="1"/>
            </p:cNvSpPr>
            <p:nvPr/>
          </p:nvSpPr>
          <p:spPr bwMode="auto">
            <a:xfrm>
              <a:off x="3764" y="3508"/>
              <a:ext cx="496"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i="0">
                  <a:ea typeface="宋体" panose="02010600030101010101" pitchFamily="2" charset="-122"/>
                </a:rPr>
                <a:t>Reflow</a:t>
              </a:r>
            </a:p>
          </p:txBody>
        </p:sp>
        <p:sp>
          <p:nvSpPr>
            <p:cNvPr id="273439" name="Text Box 31"/>
            <p:cNvSpPr txBox="1">
              <a:spLocks noChangeArrowheads="1"/>
            </p:cNvSpPr>
            <p:nvPr/>
          </p:nvSpPr>
          <p:spPr bwMode="auto">
            <a:xfrm>
              <a:off x="4408" y="3508"/>
              <a:ext cx="595"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i="0">
                  <a:ea typeface="宋体" panose="02010600030101010101" pitchFamily="2" charset="-122"/>
                </a:rPr>
                <a:t>cooling</a:t>
              </a:r>
            </a:p>
          </p:txBody>
        </p:sp>
        <p:sp>
          <p:nvSpPr>
            <p:cNvPr id="273440" name="Freeform 32"/>
            <p:cNvSpPr>
              <a:spLocks/>
            </p:cNvSpPr>
            <p:nvPr/>
          </p:nvSpPr>
          <p:spPr bwMode="auto">
            <a:xfrm>
              <a:off x="2476" y="2236"/>
              <a:ext cx="1239" cy="255"/>
            </a:xfrm>
            <a:custGeom>
              <a:avLst/>
              <a:gdLst>
                <a:gd name="T0" fmla="*/ 0 w 1200"/>
                <a:gd name="T1" fmla="*/ 240 h 240"/>
                <a:gd name="T2" fmla="*/ 48 w 1200"/>
                <a:gd name="T3" fmla="*/ 192 h 240"/>
                <a:gd name="T4" fmla="*/ 144 w 1200"/>
                <a:gd name="T5" fmla="*/ 144 h 240"/>
                <a:gd name="T6" fmla="*/ 384 w 1200"/>
                <a:gd name="T7" fmla="*/ 96 h 240"/>
                <a:gd name="T8" fmla="*/ 1008 w 1200"/>
                <a:gd name="T9" fmla="*/ 48 h 240"/>
                <a:gd name="T10" fmla="*/ 1200 w 1200"/>
                <a:gd name="T11" fmla="*/ 0 h 240"/>
              </a:gdLst>
              <a:ahLst/>
              <a:cxnLst>
                <a:cxn ang="0">
                  <a:pos x="T0" y="T1"/>
                </a:cxn>
                <a:cxn ang="0">
                  <a:pos x="T2" y="T3"/>
                </a:cxn>
                <a:cxn ang="0">
                  <a:pos x="T4" y="T5"/>
                </a:cxn>
                <a:cxn ang="0">
                  <a:pos x="T6" y="T7"/>
                </a:cxn>
                <a:cxn ang="0">
                  <a:pos x="T8" y="T9"/>
                </a:cxn>
                <a:cxn ang="0">
                  <a:pos x="T10" y="T11"/>
                </a:cxn>
              </a:cxnLst>
              <a:rect l="0" t="0" r="r" b="b"/>
              <a:pathLst>
                <a:path w="1200" h="240">
                  <a:moveTo>
                    <a:pt x="0" y="240"/>
                  </a:moveTo>
                  <a:cubicBezTo>
                    <a:pt x="12" y="224"/>
                    <a:pt x="24" y="208"/>
                    <a:pt x="48" y="192"/>
                  </a:cubicBezTo>
                  <a:cubicBezTo>
                    <a:pt x="72" y="176"/>
                    <a:pt x="88" y="160"/>
                    <a:pt x="144" y="144"/>
                  </a:cubicBezTo>
                  <a:cubicBezTo>
                    <a:pt x="200" y="128"/>
                    <a:pt x="240" y="112"/>
                    <a:pt x="384" y="96"/>
                  </a:cubicBezTo>
                  <a:cubicBezTo>
                    <a:pt x="528" y="80"/>
                    <a:pt x="872" y="64"/>
                    <a:pt x="1008" y="48"/>
                  </a:cubicBezTo>
                  <a:cubicBezTo>
                    <a:pt x="1144" y="32"/>
                    <a:pt x="1168" y="8"/>
                    <a:pt x="1200"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41" name="Rectangle 33"/>
            <p:cNvSpPr>
              <a:spLocks noChangeArrowheads="1"/>
            </p:cNvSpPr>
            <p:nvPr/>
          </p:nvSpPr>
          <p:spPr bwMode="auto">
            <a:xfrm>
              <a:off x="1585" y="1422"/>
              <a:ext cx="3865" cy="234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3442" name="Text Box 34"/>
          <p:cNvSpPr txBox="1">
            <a:spLocks noChangeArrowheads="1"/>
          </p:cNvSpPr>
          <p:nvPr/>
        </p:nvSpPr>
        <p:spPr bwMode="auto">
          <a:xfrm>
            <a:off x="250825" y="908050"/>
            <a:ext cx="7862888" cy="164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zh-CN" b="1">
              <a:solidFill>
                <a:srgbClr val="FA1C41"/>
              </a:solidFill>
              <a:effectLst>
                <a:outerShdw blurRad="38100" dist="38100" dir="2700000" algn="tl">
                  <a:srgbClr val="C0C0C0"/>
                </a:outerShdw>
              </a:effectLst>
              <a:latin typeface="隶书" panose="02010509060101010101" pitchFamily="49" charset="-122"/>
            </a:endParaRPr>
          </a:p>
          <a:p>
            <a:pPr>
              <a:lnSpc>
                <a:spcPct val="120000"/>
              </a:lnSpc>
              <a:spcBef>
                <a:spcPct val="50000"/>
              </a:spcBef>
            </a:pPr>
            <a:r>
              <a:rPr lang="en-US" altLang="zh-CN" b="1">
                <a:effectLst>
                  <a:outerShdw blurRad="38100" dist="38100" dir="2700000" algn="tl">
                    <a:srgbClr val="C0C0C0"/>
                  </a:outerShdw>
                </a:effectLst>
                <a:latin typeface="隶书" panose="02010509060101010101" pitchFamily="49" charset="-122"/>
              </a:rPr>
              <a:t>       </a:t>
            </a:r>
            <a:r>
              <a:rPr lang="zh-CN" altLang="en-US" b="1">
                <a:effectLst>
                  <a:outerShdw blurRad="38100" dist="38100" dir="2700000" algn="tl">
                    <a:srgbClr val="C0C0C0"/>
                  </a:outerShdw>
                </a:effectLst>
                <a:latin typeface="隶书" panose="02010509060101010101" pitchFamily="49" charset="-122"/>
              </a:rPr>
              <a:t>热风回流焊过程中，焊膏需经过以下几个阶段，溶剂挥发，减少热冲击；焊剂清除焊件表面的氧化物，干燥焊料；焊膏的熔融、再流动以及焊膏的冷却、凝固。         </a:t>
            </a:r>
          </a:p>
        </p:txBody>
      </p:sp>
      <p:sp>
        <p:nvSpPr>
          <p:cNvPr id="273443" name="Text Box 35"/>
          <p:cNvSpPr txBox="1">
            <a:spLocks noChangeArrowheads="1"/>
          </p:cNvSpPr>
          <p:nvPr/>
        </p:nvSpPr>
        <p:spPr bwMode="auto">
          <a:xfrm>
            <a:off x="76200" y="990600"/>
            <a:ext cx="1978025" cy="51911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effectLst>
                  <a:outerShdw blurRad="38100" dist="38100" dir="2700000" algn="tl">
                    <a:srgbClr val="C0C0C0"/>
                  </a:outerShdw>
                </a:effectLst>
                <a:latin typeface="隶书" panose="02010509060101010101" pitchFamily="49" charset="-122"/>
              </a:rPr>
              <a:t>基本工艺：</a:t>
            </a: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2380" y="3319289"/>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4547"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4549"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4550"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4551" name="Text Box 7"/>
          <p:cNvSpPr txBox="1">
            <a:spLocks noChangeArrowheads="1"/>
          </p:cNvSpPr>
          <p:nvPr/>
        </p:nvSpPr>
        <p:spPr bwMode="auto">
          <a:xfrm>
            <a:off x="76200" y="76200"/>
            <a:ext cx="1944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i="0">
                <a:latin typeface="Arial" panose="020B0604020202020204" pitchFamily="34" charset="0"/>
                <a:ea typeface="宋体" panose="02010600030101010101" pitchFamily="2" charset="-122"/>
              </a:rPr>
              <a:t>REFLOW</a:t>
            </a:r>
          </a:p>
        </p:txBody>
      </p:sp>
      <p:pic>
        <p:nvPicPr>
          <p:cNvPr id="364556" name="Picture 12" descr="八温区无铅回流焊TY-RF814LF-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6325" y="3141663"/>
            <a:ext cx="5527675" cy="2738437"/>
          </a:xfrm>
          <a:prstGeom prst="rect">
            <a:avLst/>
          </a:prstGeom>
          <a:noFill/>
          <a:extLst>
            <a:ext uri="{909E8E84-426E-40DD-AFC4-6F175D3DCCD1}">
              <a14:hiddenFill xmlns:a14="http://schemas.microsoft.com/office/drawing/2010/main">
                <a:solidFill>
                  <a:srgbClr val="FFFFFF"/>
                </a:solidFill>
              </a14:hiddenFill>
            </a:ext>
          </a:extLst>
        </p:spPr>
      </p:pic>
      <p:sp>
        <p:nvSpPr>
          <p:cNvPr id="364557" name="Rectangle 13"/>
          <p:cNvSpPr>
            <a:spLocks noChangeArrowheads="1"/>
          </p:cNvSpPr>
          <p:nvPr/>
        </p:nvSpPr>
        <p:spPr bwMode="auto">
          <a:xfrm>
            <a:off x="323850" y="1341438"/>
            <a:ext cx="605155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i="0"/>
              <a:t>产品名称：八温区无铅回流焊 </a:t>
            </a:r>
            <a:br>
              <a:rPr lang="zh-CN" altLang="en-US" b="1" i="0"/>
            </a:br>
            <a:r>
              <a:rPr lang="zh-CN" altLang="en-US" b="1" i="0"/>
              <a:t>产品型号：</a:t>
            </a:r>
            <a:r>
              <a:rPr lang="en-US" altLang="zh-CN" b="1" i="0"/>
              <a:t>TY-RF816LF-S </a:t>
            </a:r>
            <a:br>
              <a:rPr lang="en-US" altLang="zh-CN" b="1" i="0"/>
            </a:br>
            <a:r>
              <a:rPr lang="en-US" altLang="zh-CN" i="0"/>
              <a:t>●</a:t>
            </a:r>
            <a:r>
              <a:rPr lang="zh-CN" altLang="en-US" i="0"/>
              <a:t>采用特殊设计风加速系统和匀风板，使温度分布更加均匀，横向温差</a:t>
            </a:r>
            <a:r>
              <a:rPr lang="en-US" altLang="zh-CN" i="0"/>
              <a:t>±2℃ </a:t>
            </a:r>
          </a:p>
          <a:p>
            <a:r>
              <a:rPr lang="en-US" altLang="zh-CN" i="0"/>
              <a:t>●</a:t>
            </a:r>
            <a:r>
              <a:rPr lang="zh-CN" altLang="en-US" i="0"/>
              <a:t>温度范围</a:t>
            </a:r>
            <a:r>
              <a:rPr lang="en-US" altLang="zh-CN" i="0"/>
              <a:t>0-350℃</a:t>
            </a:r>
            <a:r>
              <a:rPr lang="zh-CN" altLang="en-US" i="0"/>
              <a:t>，适用高温度焊接 </a:t>
            </a: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7624" y="353286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699"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01"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02"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3703"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413704" name="Picture 8"/>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557338"/>
            <a:ext cx="4419600" cy="327660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3705" name="Text Box 9"/>
          <p:cNvSpPr txBox="1">
            <a:spLocks noChangeArrowheads="1"/>
          </p:cNvSpPr>
          <p:nvPr/>
        </p:nvSpPr>
        <p:spPr bwMode="auto">
          <a:xfrm>
            <a:off x="2771775" y="5300663"/>
            <a:ext cx="3494088"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典型</a:t>
            </a:r>
            <a:r>
              <a:rPr lang="en-US" altLang="zh-CN" sz="2800" i="0">
                <a:ea typeface="ˎ̥"/>
                <a:cs typeface="ˎ̥"/>
              </a:rPr>
              <a:t>SMT</a:t>
            </a:r>
            <a:r>
              <a:rPr lang="zh-CN" altLang="en-US" sz="2800" i="0">
                <a:latin typeface="Arial" panose="020B0604020202020204" pitchFamily="34" charset="0"/>
                <a:ea typeface="ˎ̥"/>
                <a:cs typeface="ˎ̥"/>
              </a:rPr>
              <a:t>焊点的外观</a:t>
            </a:r>
            <a:r>
              <a:rPr lang="zh-CN" altLang="en-US" sz="2800" i="0">
                <a:ea typeface="ˎ̥"/>
                <a:cs typeface="ˎ̥"/>
              </a:rPr>
              <a:t> </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1600" y="1357563"/>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723"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725"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726"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727"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4147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990600"/>
            <a:ext cx="6019800" cy="302260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4729" name="Text Box 9"/>
          <p:cNvSpPr txBox="1">
            <a:spLocks noChangeArrowheads="1"/>
          </p:cNvSpPr>
          <p:nvPr/>
        </p:nvSpPr>
        <p:spPr bwMode="auto">
          <a:xfrm>
            <a:off x="1676400" y="4267200"/>
            <a:ext cx="6338888"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典型</a:t>
            </a:r>
            <a:r>
              <a:rPr lang="en-US" altLang="zh-CN" sz="2800" i="0">
                <a:ea typeface="ˎ̥"/>
                <a:cs typeface="ˎ̥"/>
              </a:rPr>
              <a:t>SMT</a:t>
            </a:r>
            <a:r>
              <a:rPr lang="zh-CN" altLang="en-US" sz="2800" i="0">
                <a:latin typeface="Arial" panose="020B0604020202020204" pitchFamily="34" charset="0"/>
                <a:ea typeface="ˎ̥"/>
                <a:cs typeface="ˎ̥"/>
              </a:rPr>
              <a:t>焊点的外观：有末端重叠部分</a:t>
            </a:r>
            <a:r>
              <a:rPr lang="zh-CN" altLang="en-US" sz="2800" i="0">
                <a:ea typeface="ˎ̥"/>
                <a:cs typeface="ˎ̥"/>
              </a:rPr>
              <a:t> </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3568" y="4208731"/>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47"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49"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50"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751"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4157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484313"/>
            <a:ext cx="6172200" cy="349885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5753" name="Text Box 9"/>
          <p:cNvSpPr txBox="1">
            <a:spLocks noChangeArrowheads="1"/>
          </p:cNvSpPr>
          <p:nvPr/>
        </p:nvSpPr>
        <p:spPr bwMode="auto">
          <a:xfrm>
            <a:off x="1355725" y="4984750"/>
            <a:ext cx="6492875" cy="1096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TW" altLang="en-US" sz="2400" i="0">
                <a:latin typeface="Arial" panose="020B0604020202020204" pitchFamily="34" charset="0"/>
                <a:ea typeface="ˎ̥"/>
                <a:cs typeface="ˎ̥"/>
              </a:rPr>
              <a:t>形成原因多为：焊接点氧化、焊接温度过低、助焊剂过</a:t>
            </a:r>
            <a:r>
              <a:rPr lang="zh-CN" altLang="en-US" sz="2400" i="0">
                <a:latin typeface="Arial" panose="020B0604020202020204" pitchFamily="34" charset="0"/>
                <a:ea typeface="ˎ̥"/>
                <a:cs typeface="ˎ̥"/>
              </a:rPr>
              <a:t>度</a:t>
            </a:r>
            <a:r>
              <a:rPr lang="zh-TW" altLang="en-US" sz="2400" i="0">
                <a:latin typeface="Arial" panose="020B0604020202020204" pitchFamily="34" charset="0"/>
                <a:ea typeface="ˎ̥"/>
                <a:cs typeface="ˎ̥"/>
              </a:rPr>
              <a:t>蒸发。 </a:t>
            </a:r>
            <a:endParaRPr lang="zh-CN" altLang="en-US" sz="2400" i="0">
              <a:latin typeface="Arial" panose="020B0604020202020204" pitchFamily="34" charset="0"/>
              <a:ea typeface="ˎ̥"/>
              <a:cs typeface="ˎ̥"/>
            </a:endParaRPr>
          </a:p>
          <a:p>
            <a:endParaRPr kumimoji="0" lang="en-US" altLang="zh-CN" sz="1800" i="0">
              <a:latin typeface="Arial" panose="020B0604020202020204" pitchFamily="34" charset="0"/>
              <a:ea typeface="宋体" panose="02010600030101010101" pitchFamily="2" charset="-122"/>
            </a:endParaRPr>
          </a:p>
        </p:txBody>
      </p:sp>
      <p:sp>
        <p:nvSpPr>
          <p:cNvPr id="415754" name="Line 10"/>
          <p:cNvSpPr>
            <a:spLocks noChangeShapeType="1"/>
          </p:cNvSpPr>
          <p:nvPr/>
        </p:nvSpPr>
        <p:spPr bwMode="auto">
          <a:xfrm flipV="1">
            <a:off x="2667000" y="3363913"/>
            <a:ext cx="1676400" cy="1447800"/>
          </a:xfrm>
          <a:prstGeom prst="line">
            <a:avLst/>
          </a:prstGeom>
          <a:noFill/>
          <a:ln w="349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5755" name="Text Box 11"/>
          <p:cNvSpPr txBox="1">
            <a:spLocks noChangeArrowheads="1"/>
          </p:cNvSpPr>
          <p:nvPr/>
        </p:nvSpPr>
        <p:spPr bwMode="auto">
          <a:xfrm>
            <a:off x="755650" y="908050"/>
            <a:ext cx="3760788"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0">
                <a:solidFill>
                  <a:schemeClr val="bg1"/>
                </a:solidFill>
                <a:ea typeface="ˎ̥"/>
                <a:cs typeface="ˎ̥"/>
              </a:rPr>
              <a:t>SMT</a:t>
            </a:r>
            <a:r>
              <a:rPr lang="zh-CN" altLang="en-US" sz="2800" i="0">
                <a:solidFill>
                  <a:schemeClr val="bg1"/>
                </a:solidFill>
                <a:latin typeface="Arial" panose="020B0604020202020204" pitchFamily="34" charset="0"/>
                <a:ea typeface="ˎ̥"/>
                <a:cs typeface="ˎ̥"/>
              </a:rPr>
              <a:t>焊接的焊点缺陷：</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0088" y="113517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71"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73"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74"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75"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4167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492375"/>
            <a:ext cx="6019800" cy="2938463"/>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6777" name="Text Box 9"/>
          <p:cNvSpPr txBox="1">
            <a:spLocks noChangeArrowheads="1"/>
          </p:cNvSpPr>
          <p:nvPr/>
        </p:nvSpPr>
        <p:spPr bwMode="auto">
          <a:xfrm>
            <a:off x="4284663" y="1052513"/>
            <a:ext cx="2673350"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焊锡接触元件体</a:t>
            </a:r>
            <a:endParaRPr kumimoji="0" lang="zh-CN" altLang="en-US" sz="1800" i="0">
              <a:latin typeface="Arial" panose="020B0604020202020204" pitchFamily="34" charset="0"/>
              <a:ea typeface="宋体" panose="02010600030101010101" pitchFamily="2" charset="-122"/>
            </a:endParaRPr>
          </a:p>
        </p:txBody>
      </p:sp>
      <p:sp>
        <p:nvSpPr>
          <p:cNvPr id="416778" name="Text Box 10"/>
          <p:cNvSpPr txBox="1">
            <a:spLocks noChangeArrowheads="1"/>
          </p:cNvSpPr>
          <p:nvPr/>
        </p:nvSpPr>
        <p:spPr bwMode="auto">
          <a:xfrm>
            <a:off x="611188" y="1125538"/>
            <a:ext cx="3760787" cy="5191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0">
                <a:ea typeface="ˎ̥"/>
                <a:cs typeface="ˎ̥"/>
              </a:rPr>
              <a:t>SMT</a:t>
            </a:r>
            <a:r>
              <a:rPr lang="zh-CN" altLang="en-US" sz="2800" i="0">
                <a:latin typeface="Arial" panose="020B0604020202020204" pitchFamily="34" charset="0"/>
                <a:ea typeface="ˎ̥"/>
                <a:cs typeface="ˎ̥"/>
              </a:rPr>
              <a:t>焊接的焊点缺陷：</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47664" y="199707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7795"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7797"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7798"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7799"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417803" name="Picture 11"/>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838200"/>
            <a:ext cx="3238500" cy="215900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804" name="Picture 12"/>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57600"/>
            <a:ext cx="3263900" cy="212090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805" name="Picture 13"/>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733800"/>
            <a:ext cx="3238500" cy="215900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7806" name="Text Box 14"/>
          <p:cNvSpPr txBox="1">
            <a:spLocks noChangeArrowheads="1"/>
          </p:cNvSpPr>
          <p:nvPr/>
        </p:nvSpPr>
        <p:spPr bwMode="auto">
          <a:xfrm>
            <a:off x="822325" y="882650"/>
            <a:ext cx="2673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其他焊接缺陷：</a:t>
            </a:r>
            <a:endParaRPr kumimoji="0" lang="zh-CN" altLang="en-US" sz="1800" i="0">
              <a:latin typeface="Arial" panose="020B0604020202020204" pitchFamily="34" charset="0"/>
              <a:ea typeface="宋体" panose="02010600030101010101" pitchFamily="2" charset="-122"/>
            </a:endParaRPr>
          </a:p>
        </p:txBody>
      </p:sp>
      <p:sp>
        <p:nvSpPr>
          <p:cNvPr id="417807" name="Text Box 15"/>
          <p:cNvSpPr txBox="1">
            <a:spLocks noChangeArrowheads="1"/>
          </p:cNvSpPr>
          <p:nvPr/>
        </p:nvSpPr>
        <p:spPr bwMode="auto">
          <a:xfrm>
            <a:off x="6019800" y="2971800"/>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侧装</a:t>
            </a:r>
            <a:endParaRPr kumimoji="0" lang="zh-CN" altLang="en-US" sz="1800" i="0">
              <a:latin typeface="Arial" panose="020B0604020202020204" pitchFamily="34" charset="0"/>
              <a:ea typeface="宋体" panose="02010600030101010101" pitchFamily="2" charset="-122"/>
            </a:endParaRPr>
          </a:p>
        </p:txBody>
      </p:sp>
      <p:sp>
        <p:nvSpPr>
          <p:cNvPr id="417808" name="Text Box 16"/>
          <p:cNvSpPr txBox="1">
            <a:spLocks noChangeArrowheads="1"/>
          </p:cNvSpPr>
          <p:nvPr/>
        </p:nvSpPr>
        <p:spPr bwMode="auto">
          <a:xfrm>
            <a:off x="6003925" y="5911850"/>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竖件</a:t>
            </a:r>
            <a:endParaRPr kumimoji="0" lang="zh-CN" altLang="en-US" sz="1800" i="0">
              <a:latin typeface="Arial" panose="020B0604020202020204" pitchFamily="34" charset="0"/>
              <a:ea typeface="宋体" panose="02010600030101010101" pitchFamily="2" charset="-122"/>
            </a:endParaRPr>
          </a:p>
        </p:txBody>
      </p:sp>
      <p:sp>
        <p:nvSpPr>
          <p:cNvPr id="417809" name="Text Box 17"/>
          <p:cNvSpPr txBox="1">
            <a:spLocks noChangeArrowheads="1"/>
          </p:cNvSpPr>
          <p:nvPr/>
        </p:nvSpPr>
        <p:spPr bwMode="auto">
          <a:xfrm>
            <a:off x="2133600" y="6019800"/>
            <a:ext cx="184150" cy="3667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0" lang="zh-CN" altLang="zh-CN" sz="1800" i="0">
              <a:latin typeface="Arial" panose="020B0604020202020204" pitchFamily="34" charset="0"/>
              <a:ea typeface="宋体" panose="02010600030101010101" pitchFamily="2" charset="-122"/>
            </a:endParaRPr>
          </a:p>
        </p:txBody>
      </p:sp>
      <p:sp>
        <p:nvSpPr>
          <p:cNvPr id="417810" name="Text Box 18"/>
          <p:cNvSpPr txBox="1">
            <a:spLocks noChangeArrowheads="1"/>
          </p:cNvSpPr>
          <p:nvPr/>
        </p:nvSpPr>
        <p:spPr bwMode="auto">
          <a:xfrm>
            <a:off x="1981200" y="5791200"/>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翻件</a:t>
            </a:r>
            <a:endParaRPr kumimoji="0" lang="zh-CN" altLang="en-US" sz="1800" i="0">
              <a:latin typeface="Arial" panose="020B0604020202020204" pitchFamily="34" charset="0"/>
              <a:ea typeface="宋体" panose="02010600030101010101" pitchFamily="2" charset="-122"/>
            </a:endParaRPr>
          </a:p>
        </p:txBody>
      </p:sp>
      <p:sp>
        <p:nvSpPr>
          <p:cNvPr id="417811" name="Line 19"/>
          <p:cNvSpPr>
            <a:spLocks noChangeShapeType="1"/>
          </p:cNvSpPr>
          <p:nvPr/>
        </p:nvSpPr>
        <p:spPr bwMode="auto">
          <a:xfrm flipH="1">
            <a:off x="3124200" y="3429000"/>
            <a:ext cx="152400" cy="457200"/>
          </a:xfrm>
          <a:prstGeom prst="line">
            <a:avLst/>
          </a:prstGeom>
          <a:noFill/>
          <a:ln w="222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12" name="Text Box 20"/>
          <p:cNvSpPr txBox="1">
            <a:spLocks noChangeArrowheads="1"/>
          </p:cNvSpPr>
          <p:nvPr/>
        </p:nvSpPr>
        <p:spPr bwMode="auto">
          <a:xfrm>
            <a:off x="3032125" y="2940050"/>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正常</a:t>
            </a:r>
            <a:endParaRPr kumimoji="0" lang="zh-CN" altLang="en-US" sz="1800" i="0">
              <a:latin typeface="Arial" panose="020B0604020202020204" pitchFamily="34" charset="0"/>
              <a:ea typeface="宋体" panose="02010600030101010101" pitchFamily="2" charset="-122"/>
            </a:endParaRPr>
          </a:p>
        </p:txBody>
      </p:sp>
      <p:sp>
        <p:nvSpPr>
          <p:cNvPr id="417813" name="Line 21"/>
          <p:cNvSpPr>
            <a:spLocks noChangeShapeType="1"/>
          </p:cNvSpPr>
          <p:nvPr/>
        </p:nvSpPr>
        <p:spPr bwMode="auto">
          <a:xfrm flipV="1">
            <a:off x="2438400" y="5486400"/>
            <a:ext cx="76200" cy="381000"/>
          </a:xfrm>
          <a:prstGeom prst="line">
            <a:avLst/>
          </a:prstGeom>
          <a:noFill/>
          <a:ln w="2222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76400" y="194468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8819"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8821"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8822"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8823"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418824" name="Picture 8"/>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914400"/>
            <a:ext cx="3124200" cy="228600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825" name="Picture 9"/>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9238" y="4141788"/>
            <a:ext cx="2879725" cy="1800225"/>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826" name="Picture 10"/>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3733800"/>
            <a:ext cx="3200400" cy="220980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827" name="Picture 11"/>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914400"/>
            <a:ext cx="3276600" cy="220980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8828" name="Oval 12"/>
          <p:cNvSpPr>
            <a:spLocks noChangeArrowheads="1"/>
          </p:cNvSpPr>
          <p:nvPr/>
        </p:nvSpPr>
        <p:spPr bwMode="auto">
          <a:xfrm>
            <a:off x="2209800" y="1447800"/>
            <a:ext cx="685800" cy="481013"/>
          </a:xfrm>
          <a:prstGeom prst="ellipse">
            <a:avLst/>
          </a:prstGeom>
          <a:noFill/>
          <a:ln w="25400">
            <a:solidFill>
              <a:srgbClr val="FF0000"/>
            </a:solidFill>
            <a:round/>
            <a:headEnd type="none" w="sm" len="sm"/>
            <a:tailEnd type="none" w="med"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8829" name="Oval 13"/>
          <p:cNvSpPr>
            <a:spLocks noChangeArrowheads="1"/>
          </p:cNvSpPr>
          <p:nvPr/>
        </p:nvSpPr>
        <p:spPr bwMode="auto">
          <a:xfrm>
            <a:off x="6019800" y="1752600"/>
            <a:ext cx="1287463" cy="1058863"/>
          </a:xfrm>
          <a:prstGeom prst="ellipse">
            <a:avLst/>
          </a:prstGeom>
          <a:noFill/>
          <a:ln w="25400">
            <a:solidFill>
              <a:srgbClr val="FF0000"/>
            </a:solidFill>
            <a:round/>
            <a:headEnd type="none" w="sm" len="sm"/>
            <a:tailEnd type="none" w="med"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8830" name="Oval 14"/>
          <p:cNvSpPr>
            <a:spLocks noChangeArrowheads="1"/>
          </p:cNvSpPr>
          <p:nvPr/>
        </p:nvSpPr>
        <p:spPr bwMode="auto">
          <a:xfrm>
            <a:off x="1752600" y="3657600"/>
            <a:ext cx="762000" cy="1287463"/>
          </a:xfrm>
          <a:prstGeom prst="ellipse">
            <a:avLst/>
          </a:prstGeom>
          <a:noFill/>
          <a:ln w="25400">
            <a:solidFill>
              <a:srgbClr val="FF0000"/>
            </a:solidFill>
            <a:round/>
            <a:headEnd type="none" w="sm" len="sm"/>
            <a:tailEnd type="none" w="med"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8831" name="Oval 15"/>
          <p:cNvSpPr>
            <a:spLocks noChangeArrowheads="1"/>
          </p:cNvSpPr>
          <p:nvPr/>
        </p:nvSpPr>
        <p:spPr bwMode="auto">
          <a:xfrm>
            <a:off x="6127750" y="4657725"/>
            <a:ext cx="1143000" cy="709613"/>
          </a:xfrm>
          <a:prstGeom prst="ellipse">
            <a:avLst/>
          </a:prstGeom>
          <a:noFill/>
          <a:ln w="25400">
            <a:solidFill>
              <a:srgbClr val="FF0000"/>
            </a:solidFill>
            <a:round/>
            <a:headEnd type="none" w="sm" len="sm"/>
            <a:tailEnd type="none" w="med"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8832" name="Text Box 16"/>
          <p:cNvSpPr txBox="1">
            <a:spLocks noChangeArrowheads="1"/>
          </p:cNvSpPr>
          <p:nvPr/>
        </p:nvSpPr>
        <p:spPr bwMode="auto">
          <a:xfrm>
            <a:off x="2133600" y="3124200"/>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锡球</a:t>
            </a:r>
            <a:endParaRPr kumimoji="0" lang="zh-CN" altLang="en-US" sz="1800" i="0">
              <a:latin typeface="Arial" panose="020B0604020202020204" pitchFamily="34" charset="0"/>
              <a:ea typeface="宋体" panose="02010600030101010101" pitchFamily="2" charset="-122"/>
            </a:endParaRPr>
          </a:p>
        </p:txBody>
      </p:sp>
      <p:sp>
        <p:nvSpPr>
          <p:cNvPr id="418833" name="Text Box 17"/>
          <p:cNvSpPr txBox="1">
            <a:spLocks noChangeArrowheads="1"/>
          </p:cNvSpPr>
          <p:nvPr/>
        </p:nvSpPr>
        <p:spPr bwMode="auto">
          <a:xfrm>
            <a:off x="5851525" y="3092450"/>
            <a:ext cx="16065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光洁度差</a:t>
            </a:r>
            <a:endParaRPr kumimoji="0" lang="zh-CN" altLang="en-US" sz="1800" i="0">
              <a:latin typeface="Arial" panose="020B0604020202020204" pitchFamily="34" charset="0"/>
              <a:ea typeface="宋体" panose="02010600030101010101" pitchFamily="2" charset="-122"/>
            </a:endParaRPr>
          </a:p>
        </p:txBody>
      </p:sp>
      <p:sp>
        <p:nvSpPr>
          <p:cNvPr id="418834" name="Text Box 18"/>
          <p:cNvSpPr txBox="1">
            <a:spLocks noChangeArrowheads="1"/>
          </p:cNvSpPr>
          <p:nvPr/>
        </p:nvSpPr>
        <p:spPr bwMode="auto">
          <a:xfrm>
            <a:off x="2117725" y="5911850"/>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泼溅</a:t>
            </a:r>
            <a:endParaRPr kumimoji="0" lang="zh-CN" altLang="en-US" sz="1800" i="0">
              <a:latin typeface="Arial" panose="020B0604020202020204" pitchFamily="34" charset="0"/>
              <a:ea typeface="宋体" panose="02010600030101010101" pitchFamily="2" charset="-122"/>
            </a:endParaRPr>
          </a:p>
        </p:txBody>
      </p:sp>
      <p:sp>
        <p:nvSpPr>
          <p:cNvPr id="418835" name="Text Box 19"/>
          <p:cNvSpPr txBox="1">
            <a:spLocks noChangeArrowheads="1"/>
          </p:cNvSpPr>
          <p:nvPr/>
        </p:nvSpPr>
        <p:spPr bwMode="auto">
          <a:xfrm>
            <a:off x="6248400" y="5943600"/>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锡桥</a:t>
            </a:r>
            <a:endParaRPr kumimoji="0" lang="zh-CN" altLang="en-US" sz="1800" i="0">
              <a:latin typeface="Arial" panose="020B0604020202020204" pitchFamily="34" charset="0"/>
              <a:ea typeface="宋体" panose="02010600030101010101" pitchFamily="2" charset="-122"/>
            </a:endParaRPr>
          </a:p>
        </p:txBody>
      </p:sp>
      <p:sp>
        <p:nvSpPr>
          <p:cNvPr id="418836" name="Text Box 20"/>
          <p:cNvSpPr txBox="1">
            <a:spLocks noChangeArrowheads="1"/>
          </p:cNvSpPr>
          <p:nvPr/>
        </p:nvSpPr>
        <p:spPr bwMode="auto">
          <a:xfrm>
            <a:off x="762000" y="381000"/>
            <a:ext cx="2673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其他焊接缺陷：</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43"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45"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46"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47" name="Text Box 7"/>
          <p:cNvSpPr txBox="1">
            <a:spLocks noChangeArrowheads="1"/>
          </p:cNvSpPr>
          <p:nvPr/>
        </p:nvSpPr>
        <p:spPr bwMode="auto">
          <a:xfrm>
            <a:off x="457200" y="609600"/>
            <a:ext cx="4841875"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419848" name="Picture 8"/>
          <p:cNvPicPr preferRelativeResize="0">
            <a:picLocks noChangeArrowheads="1"/>
          </p:cNvPicPr>
          <p:nvPr/>
        </p:nvPicPr>
        <p:blipFill>
          <a:blip r:embed="rId4">
            <a:lum bright="-42000" contrast="12000"/>
            <a:extLst>
              <a:ext uri="{28A0092B-C50C-407E-A947-70E740481C1C}">
                <a14:useLocalDpi xmlns:a14="http://schemas.microsoft.com/office/drawing/2010/main" val="0"/>
              </a:ext>
            </a:extLst>
          </a:blip>
          <a:srcRect/>
          <a:stretch>
            <a:fillRect/>
          </a:stretch>
        </p:blipFill>
        <p:spPr bwMode="auto">
          <a:xfrm>
            <a:off x="5029200" y="3581400"/>
            <a:ext cx="3352800" cy="205740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49" name="Picture 9"/>
          <p:cNvPicPr preferRelativeResize="0">
            <a:picLocks noChangeArrowheads="1"/>
          </p:cNvPicPr>
          <p:nvPr/>
        </p:nvPicPr>
        <p:blipFill>
          <a:blip r:embed="rId5">
            <a:lum bright="-36000" contrast="24000"/>
            <a:extLst>
              <a:ext uri="{28A0092B-C50C-407E-A947-70E740481C1C}">
                <a14:useLocalDpi xmlns:a14="http://schemas.microsoft.com/office/drawing/2010/main" val="0"/>
              </a:ext>
            </a:extLst>
          </a:blip>
          <a:srcRect/>
          <a:stretch>
            <a:fillRect/>
          </a:stretch>
        </p:blipFill>
        <p:spPr bwMode="auto">
          <a:xfrm>
            <a:off x="990600" y="3352800"/>
            <a:ext cx="3429000" cy="220980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50" name="Picture 10"/>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838200"/>
            <a:ext cx="3276600" cy="2209800"/>
          </a:xfrm>
          <a:prstGeom prst="rect">
            <a:avLst/>
          </a:prstGeom>
          <a:noFill/>
          <a:ln>
            <a:noFill/>
          </a:ln>
          <a:effectLst/>
          <a:extLst>
            <a:ext uri="{909E8E84-426E-40DD-AFC4-6F175D3DCCD1}">
              <a14:hiddenFill xmlns:a14="http://schemas.microsoft.com/office/drawing/2010/main">
                <a:solidFill>
                  <a:srgbClr val="00CC99">
                    <a:alpha val="50000"/>
                  </a:srgbClr>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51" name="Oval 11"/>
          <p:cNvSpPr>
            <a:spLocks noChangeArrowheads="1"/>
          </p:cNvSpPr>
          <p:nvPr/>
        </p:nvSpPr>
        <p:spPr bwMode="auto">
          <a:xfrm>
            <a:off x="5867400" y="1981200"/>
            <a:ext cx="1781175" cy="468313"/>
          </a:xfrm>
          <a:prstGeom prst="ellipse">
            <a:avLst/>
          </a:prstGeom>
          <a:noFill/>
          <a:ln w="25400">
            <a:solidFill>
              <a:srgbClr val="FF0000"/>
            </a:solidFill>
            <a:round/>
            <a:headEnd type="none" w="sm" len="sm"/>
            <a:tailEnd type="none" w="med"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52" name="Oval 12"/>
          <p:cNvSpPr>
            <a:spLocks noChangeArrowheads="1"/>
          </p:cNvSpPr>
          <p:nvPr/>
        </p:nvSpPr>
        <p:spPr bwMode="auto">
          <a:xfrm>
            <a:off x="1103313" y="4510088"/>
            <a:ext cx="1168400" cy="939800"/>
          </a:xfrm>
          <a:prstGeom prst="ellipse">
            <a:avLst/>
          </a:prstGeom>
          <a:noFill/>
          <a:ln w="25400">
            <a:solidFill>
              <a:srgbClr val="FF0000"/>
            </a:solidFill>
            <a:round/>
            <a:headEnd type="none" w="sm" len="sm"/>
            <a:tailEnd type="none" w="med"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53" name="Text Box 13"/>
          <p:cNvSpPr txBox="1">
            <a:spLocks noChangeArrowheads="1"/>
          </p:cNvSpPr>
          <p:nvPr/>
        </p:nvSpPr>
        <p:spPr bwMode="auto">
          <a:xfrm>
            <a:off x="762000" y="1066800"/>
            <a:ext cx="2673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其他焊接缺陷：</a:t>
            </a:r>
            <a:endParaRPr kumimoji="0" lang="zh-CN" altLang="en-US" sz="1800" i="0">
              <a:latin typeface="Arial" panose="020B0604020202020204" pitchFamily="34" charset="0"/>
              <a:ea typeface="宋体" panose="02010600030101010101" pitchFamily="2" charset="-122"/>
            </a:endParaRPr>
          </a:p>
        </p:txBody>
      </p:sp>
      <p:sp>
        <p:nvSpPr>
          <p:cNvPr id="419854" name="Text Box 14"/>
          <p:cNvSpPr txBox="1">
            <a:spLocks noChangeArrowheads="1"/>
          </p:cNvSpPr>
          <p:nvPr/>
        </p:nvSpPr>
        <p:spPr bwMode="auto">
          <a:xfrm>
            <a:off x="6324600" y="3048000"/>
            <a:ext cx="8953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裂缝</a:t>
            </a:r>
            <a:endParaRPr kumimoji="0" lang="zh-CN" altLang="en-US" sz="1800" i="0">
              <a:latin typeface="Arial" panose="020B0604020202020204" pitchFamily="34" charset="0"/>
              <a:ea typeface="宋体" panose="02010600030101010101" pitchFamily="2" charset="-122"/>
            </a:endParaRPr>
          </a:p>
        </p:txBody>
      </p:sp>
      <p:sp>
        <p:nvSpPr>
          <p:cNvPr id="419855" name="Text Box 15"/>
          <p:cNvSpPr txBox="1">
            <a:spLocks noChangeArrowheads="1"/>
          </p:cNvSpPr>
          <p:nvPr/>
        </p:nvSpPr>
        <p:spPr bwMode="auto">
          <a:xfrm>
            <a:off x="1584325" y="5607050"/>
            <a:ext cx="23177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金属镀层脱落</a:t>
            </a:r>
            <a:endParaRPr kumimoji="0" lang="zh-CN" altLang="en-US" sz="1800" i="0">
              <a:latin typeface="Arial" panose="020B0604020202020204" pitchFamily="34" charset="0"/>
              <a:ea typeface="宋体" panose="02010600030101010101" pitchFamily="2" charset="-122"/>
            </a:endParaRPr>
          </a:p>
        </p:txBody>
      </p:sp>
      <p:sp>
        <p:nvSpPr>
          <p:cNvPr id="419856" name="Text Box 16"/>
          <p:cNvSpPr txBox="1">
            <a:spLocks noChangeArrowheads="1"/>
          </p:cNvSpPr>
          <p:nvPr/>
        </p:nvSpPr>
        <p:spPr bwMode="auto">
          <a:xfrm>
            <a:off x="5486400" y="5715000"/>
            <a:ext cx="231775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i="0">
                <a:latin typeface="Arial" panose="020B0604020202020204" pitchFamily="34" charset="0"/>
                <a:ea typeface="ˎ̥"/>
                <a:cs typeface="ˎ̥"/>
              </a:rPr>
              <a:t>元件本体破损</a:t>
            </a:r>
            <a:endParaRPr kumimoji="0" lang="zh-CN" altLang="en-US" sz="1800" i="0">
              <a:latin typeface="Arial" panose="020B0604020202020204" pitchFamily="34" charset="0"/>
              <a:ea typeface="宋体" panose="02010600030101010101" pitchFamily="2" charset="-122"/>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271713" y="203358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971550" y="0"/>
            <a:ext cx="6948488" cy="688975"/>
          </a:xfrm>
        </p:spPr>
        <p:txBody>
          <a:bodyPr/>
          <a:lstStyle/>
          <a:p>
            <a:pPr algn="l"/>
            <a:r>
              <a:rPr lang="en-US" altLang="zh-CN" sz="2800" b="1"/>
              <a:t>THT</a:t>
            </a:r>
            <a:r>
              <a:rPr lang="zh-CN" altLang="en-US" sz="2800" b="1"/>
              <a:t>（</a:t>
            </a:r>
            <a:r>
              <a:rPr lang="en-US" altLang="zh-CN" sz="2800" b="1"/>
              <a:t>Through Hole Technology </a:t>
            </a:r>
            <a:r>
              <a:rPr lang="zh-CN" altLang="en-US" sz="2800" b="1"/>
              <a:t>）与</a:t>
            </a:r>
            <a:r>
              <a:rPr lang="en-US" altLang="zh-CN" sz="2800" b="1"/>
              <a:t>SMT</a:t>
            </a:r>
            <a:r>
              <a:rPr lang="en-US" altLang="zh-CN" sz="4000" b="1"/>
              <a:t>  </a:t>
            </a:r>
          </a:p>
        </p:txBody>
      </p:sp>
      <p:sp>
        <p:nvSpPr>
          <p:cNvPr id="425987" name="Rectangle 3"/>
          <p:cNvSpPr>
            <a:spLocks noGrp="1" noChangeArrowheads="1"/>
          </p:cNvSpPr>
          <p:nvPr>
            <p:ph type="body" sz="half" idx="1"/>
          </p:nvPr>
        </p:nvSpPr>
        <p:spPr>
          <a:xfrm>
            <a:off x="755650" y="1052513"/>
            <a:ext cx="6564313" cy="1150937"/>
          </a:xfrm>
        </p:spPr>
        <p:txBody>
          <a:bodyPr/>
          <a:lstStyle/>
          <a:p>
            <a:pPr>
              <a:buFontTx/>
              <a:buNone/>
            </a:pPr>
            <a:r>
              <a:rPr lang="en-US" altLang="zh-CN" b="1">
                <a:latin typeface="宋体" panose="02010600030101010101" pitchFamily="2" charset="-122"/>
              </a:rPr>
              <a:t>   </a:t>
            </a:r>
            <a:r>
              <a:rPr lang="zh-CN" altLang="en-US" sz="2400" b="1">
                <a:latin typeface="宋体" panose="02010600030101010101" pitchFamily="2" charset="-122"/>
              </a:rPr>
              <a:t>微型化的关键</a:t>
            </a:r>
            <a:r>
              <a:rPr lang="en-US" altLang="zh-CN" sz="2400" b="1"/>
              <a:t>——</a:t>
            </a:r>
            <a:endParaRPr lang="en-US" altLang="zh-CN" sz="2400" b="1">
              <a:latin typeface="宋体" panose="02010600030101010101" pitchFamily="2" charset="-122"/>
            </a:endParaRPr>
          </a:p>
          <a:p>
            <a:pPr lvl="1">
              <a:buFontTx/>
              <a:buNone/>
            </a:pPr>
            <a:r>
              <a:rPr lang="en-US" altLang="zh-CN" sz="2400" b="1">
                <a:latin typeface="宋体" panose="02010600030101010101" pitchFamily="2" charset="-122"/>
              </a:rPr>
              <a:t>       </a:t>
            </a:r>
            <a:r>
              <a:rPr lang="zh-CN" altLang="en-US" sz="2400" b="1">
                <a:latin typeface="宋体" panose="02010600030101010101" pitchFamily="2" charset="-122"/>
              </a:rPr>
              <a:t>短引线</a:t>
            </a:r>
            <a:r>
              <a:rPr lang="en-US" altLang="zh-CN" sz="2400" b="1">
                <a:latin typeface="宋体" panose="02010600030101010101" pitchFamily="2" charset="-122"/>
              </a:rPr>
              <a:t>/</a:t>
            </a:r>
            <a:r>
              <a:rPr lang="zh-CN" altLang="en-US" sz="2400" b="1">
                <a:latin typeface="宋体" panose="02010600030101010101" pitchFamily="2" charset="-122"/>
              </a:rPr>
              <a:t>无引线元器件</a:t>
            </a:r>
          </a:p>
        </p:txBody>
      </p:sp>
      <p:pic>
        <p:nvPicPr>
          <p:cNvPr id="425988" name="Picture 4" descr="SMT-THT"/>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0" y="2420938"/>
            <a:ext cx="9144000" cy="3571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5989" name="Picture 5" descr="PR6674"/>
          <p:cNvPicPr>
            <a:picLocks noChangeAspect="1" noChangeArrowheads="1"/>
          </p:cNvPicPr>
          <p:nvPr/>
        </p:nvPicPr>
        <p:blipFill>
          <a:blip r:embed="rId6">
            <a:lum bright="6000" contrast="12000"/>
            <a:extLst>
              <a:ext uri="{28A0092B-C50C-407E-A947-70E740481C1C}">
                <a14:useLocalDpi xmlns:a14="http://schemas.microsoft.com/office/drawing/2010/main" val="0"/>
              </a:ext>
            </a:extLst>
          </a:blip>
          <a:srcRect/>
          <a:stretch>
            <a:fillRect/>
          </a:stretch>
        </p:blipFill>
        <p:spPr bwMode="auto">
          <a:xfrm>
            <a:off x="5940425" y="5373688"/>
            <a:ext cx="1079500" cy="863600"/>
          </a:xfrm>
          <a:prstGeom prst="rect">
            <a:avLst/>
          </a:prstGeom>
          <a:noFill/>
          <a:extLst>
            <a:ext uri="{909E8E84-426E-40DD-AFC4-6F175D3DCCD1}">
              <a14:hiddenFill xmlns:a14="http://schemas.microsoft.com/office/drawing/2010/main">
                <a:solidFill>
                  <a:srgbClr val="FFFFFF"/>
                </a:solidFill>
              </a14:hiddenFill>
            </a:ext>
          </a:extLst>
        </p:spPr>
      </p:pic>
      <p:pic>
        <p:nvPicPr>
          <p:cNvPr id="425990" name="Picture 6" descr="PR3460"/>
          <p:cNvPicPr>
            <a:picLocks noChangeAspect="1" noChangeArrowheads="1"/>
          </p:cNvPicPr>
          <p:nvPr/>
        </p:nvPicPr>
        <p:blipFill>
          <a:blip r:embed="rId7">
            <a:lum bright="6000" contrast="12000"/>
            <a:extLst>
              <a:ext uri="{28A0092B-C50C-407E-A947-70E740481C1C}">
                <a14:useLocalDpi xmlns:a14="http://schemas.microsoft.com/office/drawing/2010/main" val="0"/>
              </a:ext>
            </a:extLst>
          </a:blip>
          <a:srcRect/>
          <a:stretch>
            <a:fillRect/>
          </a:stretch>
        </p:blipFill>
        <p:spPr bwMode="auto">
          <a:xfrm>
            <a:off x="6516688" y="765175"/>
            <a:ext cx="2087562" cy="1670050"/>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9150" y="186401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9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27"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29"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0"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1" name="Text Box 7"/>
          <p:cNvSpPr txBox="1">
            <a:spLocks noChangeArrowheads="1"/>
          </p:cNvSpPr>
          <p:nvPr/>
        </p:nvSpPr>
        <p:spPr bwMode="auto">
          <a:xfrm>
            <a:off x="76200" y="76200"/>
            <a:ext cx="1944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effectLst>
                  <a:outerShdw blurRad="38100" dist="38100" dir="2700000" algn="tl">
                    <a:srgbClr val="C0C0C0"/>
                  </a:outerShdw>
                </a:effectLst>
                <a:latin typeface="Arial" panose="020B0604020202020204" pitchFamily="34" charset="0"/>
                <a:ea typeface="宋体" panose="02010600030101010101" pitchFamily="2" charset="-122"/>
              </a:rPr>
              <a:t>REFLOW</a:t>
            </a:r>
          </a:p>
        </p:txBody>
      </p:sp>
      <p:sp>
        <p:nvSpPr>
          <p:cNvPr id="282632" name="Text Box 8"/>
          <p:cNvSpPr txBox="1">
            <a:spLocks noChangeArrowheads="1"/>
          </p:cNvSpPr>
          <p:nvPr/>
        </p:nvSpPr>
        <p:spPr bwMode="auto">
          <a:xfrm>
            <a:off x="885825" y="1219200"/>
            <a:ext cx="3724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effectLst>
                  <a:outerShdw blurRad="38100" dist="38100" dir="2700000" algn="tl">
                    <a:srgbClr val="C0C0C0"/>
                  </a:outerShdw>
                </a:effectLst>
                <a:latin typeface="隶书" panose="02010509060101010101" pitchFamily="49" charset="-122"/>
              </a:rPr>
              <a:t>立片问题（曼哈顿现象） </a:t>
            </a:r>
          </a:p>
        </p:txBody>
      </p:sp>
      <p:sp>
        <p:nvSpPr>
          <p:cNvPr id="282633" name="AutoShape 9"/>
          <p:cNvSpPr>
            <a:spLocks noChangeArrowheads="1"/>
          </p:cNvSpPr>
          <p:nvPr/>
        </p:nvSpPr>
        <p:spPr bwMode="auto">
          <a:xfrm>
            <a:off x="228600" y="1371600"/>
            <a:ext cx="533400" cy="152400"/>
          </a:xfrm>
          <a:prstGeom prst="homePlate">
            <a:avLst>
              <a:gd name="adj" fmla="val 87500"/>
            </a:avLst>
          </a:prstGeom>
          <a:gradFill rotWithShape="0">
            <a:gsLst>
              <a:gs pos="0">
                <a:srgbClr val="DDDDDD"/>
              </a:gs>
              <a:gs pos="100000">
                <a:srgbClr val="FF9966"/>
              </a:gs>
            </a:gsLst>
            <a:path path="rect">
              <a:fillToRect l="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4" name="Text Box 10"/>
          <p:cNvSpPr txBox="1">
            <a:spLocks noChangeArrowheads="1"/>
          </p:cNvSpPr>
          <p:nvPr/>
        </p:nvSpPr>
        <p:spPr bwMode="auto">
          <a:xfrm>
            <a:off x="838200" y="1905000"/>
            <a:ext cx="3724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effectLst>
                  <a:outerShdw blurRad="38100" dist="38100" dir="2700000" algn="tl">
                    <a:srgbClr val="C0C0C0"/>
                  </a:outerShdw>
                </a:effectLst>
                <a:latin typeface="隶书" panose="02010509060101010101" pitchFamily="49" charset="-122"/>
              </a:rPr>
              <a:t>回流焊中立片形成的机理 </a:t>
            </a:r>
          </a:p>
        </p:txBody>
      </p:sp>
      <p:sp>
        <p:nvSpPr>
          <p:cNvPr id="282635" name="Text Box 11"/>
          <p:cNvSpPr txBox="1">
            <a:spLocks noChangeArrowheads="1"/>
          </p:cNvSpPr>
          <p:nvPr/>
        </p:nvSpPr>
        <p:spPr bwMode="auto">
          <a:xfrm>
            <a:off x="3883025" y="2959100"/>
            <a:ext cx="48037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effectLst>
                  <a:outerShdw blurRad="38100" dist="38100" dir="2700000" algn="tl">
                    <a:srgbClr val="C0C0C0"/>
                  </a:outerShdw>
                </a:effectLst>
                <a:latin typeface="隶书" panose="02010509060101010101" pitchFamily="49" charset="-122"/>
              </a:rPr>
              <a:t>    </a:t>
            </a:r>
            <a:r>
              <a:rPr lang="zh-CN" altLang="en-US" sz="2400" b="1">
                <a:effectLst>
                  <a:outerShdw blurRad="38100" dist="38100" dir="2700000" algn="tl">
                    <a:srgbClr val="C0C0C0"/>
                  </a:outerShdw>
                </a:effectLst>
                <a:latin typeface="隶书" panose="02010509060101010101" pitchFamily="49" charset="-122"/>
              </a:rPr>
              <a:t>矩形片式元件的一端焊接在焊</a:t>
            </a:r>
          </a:p>
          <a:p>
            <a:r>
              <a:rPr lang="zh-CN" altLang="en-US" sz="2400" b="1">
                <a:effectLst>
                  <a:outerShdw blurRad="38100" dist="38100" dir="2700000" algn="tl">
                    <a:srgbClr val="C0C0C0"/>
                  </a:outerShdw>
                </a:effectLst>
                <a:latin typeface="隶书" panose="02010509060101010101" pitchFamily="49" charset="-122"/>
              </a:rPr>
              <a:t>盘上，而另一端则翘立，这种现象</a:t>
            </a:r>
          </a:p>
          <a:p>
            <a:r>
              <a:rPr lang="zh-CN" altLang="en-US" sz="2400" b="1">
                <a:effectLst>
                  <a:outerShdw blurRad="38100" dist="38100" dir="2700000" algn="tl">
                    <a:srgbClr val="C0C0C0"/>
                  </a:outerShdw>
                </a:effectLst>
                <a:latin typeface="隶书" panose="02010509060101010101" pitchFamily="49" charset="-122"/>
              </a:rPr>
              <a:t>就称为曼哈顿现象。引起该种现象</a:t>
            </a:r>
          </a:p>
          <a:p>
            <a:r>
              <a:rPr lang="zh-CN" altLang="en-US" sz="2400" b="1">
                <a:effectLst>
                  <a:outerShdw blurRad="38100" dist="38100" dir="2700000" algn="tl">
                    <a:srgbClr val="C0C0C0"/>
                  </a:outerShdw>
                </a:effectLst>
                <a:latin typeface="隶书" panose="02010509060101010101" pitchFamily="49" charset="-122"/>
              </a:rPr>
              <a:t>主要原因是元件两端受热不均匀，</a:t>
            </a:r>
          </a:p>
          <a:p>
            <a:r>
              <a:rPr lang="zh-CN" altLang="en-US" sz="2400" b="1">
                <a:effectLst>
                  <a:outerShdw blurRad="38100" dist="38100" dir="2700000" algn="tl">
                    <a:srgbClr val="C0C0C0"/>
                  </a:outerShdw>
                </a:effectLst>
                <a:latin typeface="隶书" panose="02010509060101010101" pitchFamily="49" charset="-122"/>
              </a:rPr>
              <a:t>焊膏熔化有先后所致。 </a:t>
            </a:r>
          </a:p>
        </p:txBody>
      </p:sp>
      <p:pic>
        <p:nvPicPr>
          <p:cNvPr id="282636" name="Picture 12" descr="BL0034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590800"/>
            <a:ext cx="3463925" cy="3468688"/>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2040" y="1396093"/>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0" y="6477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67" name="Rectangle 3"/>
          <p:cNvSpPr>
            <a:spLocks noChangeArrowheads="1"/>
          </p:cNvSpPr>
          <p:nvPr/>
        </p:nvSpPr>
        <p:spPr bwMode="auto">
          <a:xfrm>
            <a:off x="0" y="8001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69" name="Rectangle 5"/>
          <p:cNvSpPr>
            <a:spLocks noChangeArrowheads="1"/>
          </p:cNvSpPr>
          <p:nvPr/>
        </p:nvSpPr>
        <p:spPr bwMode="auto">
          <a:xfrm>
            <a:off x="0" y="61722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70" name="Rectangle 6"/>
          <p:cNvSpPr>
            <a:spLocks noChangeArrowheads="1"/>
          </p:cNvSpPr>
          <p:nvPr/>
        </p:nvSpPr>
        <p:spPr bwMode="auto">
          <a:xfrm>
            <a:off x="0" y="6324600"/>
            <a:ext cx="9144000" cy="76200"/>
          </a:xfrm>
          <a:prstGeom prst="rect">
            <a:avLst/>
          </a:prstGeom>
          <a:gradFill rotWithShape="0">
            <a:gsLst>
              <a:gs pos="0">
                <a:srgbClr val="FF6600">
                  <a:gamma/>
                  <a:shade val="46275"/>
                  <a:invGamma/>
                </a:srgbClr>
              </a:gs>
              <a:gs pos="50000">
                <a:srgbClr val="FF6600"/>
              </a:gs>
              <a:gs pos="100000">
                <a:srgbClr val="FF66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3673" name="Picture 9" descr="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38100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74" name="Picture 10" descr="thruholete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143000"/>
            <a:ext cx="38100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675" name="Text Box 11"/>
          <p:cNvSpPr txBox="1">
            <a:spLocks noChangeArrowheads="1"/>
          </p:cNvSpPr>
          <p:nvPr/>
        </p:nvSpPr>
        <p:spPr bwMode="auto">
          <a:xfrm>
            <a:off x="1447800" y="3124200"/>
            <a:ext cx="2286000" cy="406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en-US" altLang="zh-CN" i="0">
                <a:ea typeface="宋体" panose="02010600030101010101" pitchFamily="2" charset="-122"/>
              </a:rPr>
              <a:t>Surface mount</a:t>
            </a:r>
          </a:p>
        </p:txBody>
      </p:sp>
      <p:sp>
        <p:nvSpPr>
          <p:cNvPr id="113676" name="Text Box 12"/>
          <p:cNvSpPr txBox="1">
            <a:spLocks noChangeArrowheads="1"/>
          </p:cNvSpPr>
          <p:nvPr/>
        </p:nvSpPr>
        <p:spPr bwMode="auto">
          <a:xfrm>
            <a:off x="5638800" y="3124200"/>
            <a:ext cx="1905000" cy="406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i="0">
                <a:ea typeface="宋体" panose="02010600030101010101" pitchFamily="2" charset="-122"/>
              </a:rPr>
              <a:t>Through-hole</a:t>
            </a:r>
          </a:p>
        </p:txBody>
      </p:sp>
      <p:sp>
        <p:nvSpPr>
          <p:cNvPr id="354306" name="Text Box 2"/>
          <p:cNvSpPr txBox="1">
            <a:spLocks noChangeArrowheads="1"/>
          </p:cNvSpPr>
          <p:nvPr/>
        </p:nvSpPr>
        <p:spPr bwMode="auto">
          <a:xfrm>
            <a:off x="0" y="3844925"/>
            <a:ext cx="8964613"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i="0" dirty="0">
                <a:effectLst>
                  <a:outerShdw blurRad="38100" dist="38100" dir="2700000" algn="tl">
                    <a:srgbClr val="C0C0C0"/>
                  </a:outerShdw>
                </a:effectLst>
              </a:rPr>
              <a:t>与传统工艺相比</a:t>
            </a:r>
            <a:r>
              <a:rPr lang="en-US" altLang="zh-CN" sz="2400" b="1" i="0" dirty="0">
                <a:effectLst>
                  <a:outerShdw blurRad="38100" dist="38100" dir="2700000" algn="tl">
                    <a:srgbClr val="C0C0C0"/>
                  </a:outerShdw>
                </a:effectLst>
              </a:rPr>
              <a:t>SMT</a:t>
            </a:r>
            <a:r>
              <a:rPr lang="zh-CN" altLang="en-US" sz="2400" b="1" i="0" dirty="0">
                <a:effectLst>
                  <a:outerShdw blurRad="38100" dist="38100" dir="2700000" algn="tl">
                    <a:srgbClr val="C0C0C0"/>
                  </a:outerShdw>
                </a:effectLst>
              </a:rPr>
              <a:t>的特点</a:t>
            </a:r>
            <a:r>
              <a:rPr lang="en-US" altLang="zh-CN" sz="2400" b="1" i="0" dirty="0">
                <a:effectLst>
                  <a:outerShdw blurRad="38100" dist="38100" dir="2700000" algn="tl">
                    <a:srgbClr val="C0C0C0"/>
                  </a:outerShdw>
                </a:effectLst>
              </a:rPr>
              <a:t>:</a:t>
            </a:r>
          </a:p>
          <a:p>
            <a:pPr>
              <a:buFontTx/>
              <a:buChar char="•"/>
            </a:pPr>
            <a:r>
              <a:rPr lang="zh-CN" altLang="en-US" sz="2400" b="1" i="0" dirty="0">
                <a:effectLst>
                  <a:outerShdw blurRad="38100" dist="38100" dir="2700000" algn="tl">
                    <a:srgbClr val="C0C0C0"/>
                  </a:outerShdw>
                </a:effectLst>
              </a:rPr>
              <a:t>密度高、体积小、重量轻</a:t>
            </a:r>
            <a:r>
              <a:rPr lang="en-US" altLang="zh-CN" sz="2400" b="1" i="0" dirty="0">
                <a:effectLst>
                  <a:outerShdw blurRad="38100" dist="38100" dir="2700000" algn="tl">
                    <a:srgbClr val="C0C0C0"/>
                  </a:outerShdw>
                </a:effectLst>
              </a:rPr>
              <a:t>(</a:t>
            </a:r>
            <a:r>
              <a:rPr lang="zh-CN" altLang="en-US" sz="2400" b="1" i="0" dirty="0">
                <a:effectLst>
                  <a:outerShdw blurRad="38100" dist="38100" dir="2700000" algn="tl">
                    <a:srgbClr val="C0C0C0"/>
                  </a:outerShdw>
                </a:effectLst>
              </a:rPr>
              <a:t>一般体积</a:t>
            </a:r>
            <a:r>
              <a:rPr lang="en-US" altLang="zh-CN" sz="2400" b="1" i="0" dirty="0">
                <a:effectLst>
                  <a:outerShdw blurRad="38100" dist="38100" dir="2700000" algn="tl">
                    <a:srgbClr val="C0C0C0"/>
                  </a:outerShdw>
                </a:effectLst>
              </a:rPr>
              <a:t>-40%~60%</a:t>
            </a:r>
            <a:r>
              <a:rPr lang="zh-CN" altLang="en-US" sz="2400" b="1" i="0" dirty="0">
                <a:effectLst>
                  <a:outerShdw blurRad="38100" dist="38100" dir="2700000" algn="tl">
                    <a:srgbClr val="C0C0C0"/>
                  </a:outerShdw>
                </a:effectLst>
              </a:rPr>
              <a:t>，重量</a:t>
            </a:r>
            <a:r>
              <a:rPr lang="en-US" altLang="zh-CN" sz="2400" b="1" i="0" dirty="0">
                <a:effectLst>
                  <a:outerShdw blurRad="38100" dist="38100" dir="2700000" algn="tl">
                    <a:srgbClr val="C0C0C0"/>
                  </a:outerShdw>
                </a:effectLst>
              </a:rPr>
              <a:t>-60%~80);</a:t>
            </a:r>
          </a:p>
          <a:p>
            <a:pPr>
              <a:buFontTx/>
              <a:buChar char="•"/>
            </a:pPr>
            <a:r>
              <a:rPr lang="zh-CN" altLang="en-US" sz="2400" b="1" i="0" dirty="0">
                <a:effectLst>
                  <a:outerShdw blurRad="38100" dist="38100" dir="2700000" algn="tl">
                    <a:srgbClr val="C0C0C0"/>
                  </a:outerShdw>
                </a:effectLst>
              </a:rPr>
              <a:t>可靠性高、抗振能力强</a:t>
            </a:r>
            <a:r>
              <a:rPr lang="en-US" altLang="zh-CN" sz="2400" b="1" i="0" dirty="0">
                <a:effectLst>
                  <a:outerShdw blurRad="38100" dist="38100" dir="2700000" algn="tl">
                    <a:srgbClr val="C0C0C0"/>
                  </a:outerShdw>
                </a:effectLst>
              </a:rPr>
              <a:t>;</a:t>
            </a:r>
          </a:p>
          <a:p>
            <a:pPr>
              <a:buFontTx/>
              <a:buChar char="•"/>
            </a:pPr>
            <a:r>
              <a:rPr lang="zh-CN" altLang="en-US" sz="2400" b="1" i="0" dirty="0">
                <a:effectLst>
                  <a:outerShdw blurRad="38100" dist="38100" dir="2700000" algn="tl">
                    <a:srgbClr val="C0C0C0"/>
                  </a:outerShdw>
                </a:effectLst>
              </a:rPr>
              <a:t>焊点缺陷率低</a:t>
            </a:r>
            <a:r>
              <a:rPr lang="en-US" altLang="zh-CN" sz="2400" b="1" i="0" dirty="0">
                <a:effectLst>
                  <a:outerShdw blurRad="38100" dist="38100" dir="2700000" algn="tl">
                    <a:srgbClr val="C0C0C0"/>
                  </a:outerShdw>
                </a:effectLst>
              </a:rPr>
              <a:t>;</a:t>
            </a:r>
          </a:p>
          <a:p>
            <a:pPr>
              <a:buFontTx/>
              <a:buChar char="•"/>
            </a:pPr>
            <a:r>
              <a:rPr lang="zh-CN" altLang="en-US" sz="2400" b="1" i="0" dirty="0">
                <a:effectLst>
                  <a:outerShdw blurRad="38100" dist="38100" dir="2700000" algn="tl">
                    <a:srgbClr val="C0C0C0"/>
                  </a:outerShdw>
                </a:effectLst>
              </a:rPr>
              <a:t>高频特性好</a:t>
            </a:r>
            <a:r>
              <a:rPr lang="en-US" altLang="zh-CN" sz="2400" b="1" i="0" dirty="0">
                <a:effectLst>
                  <a:outerShdw blurRad="38100" dist="38100" dir="2700000" algn="tl">
                    <a:srgbClr val="C0C0C0"/>
                  </a:outerShdw>
                </a:effectLst>
              </a:rPr>
              <a:t>,</a:t>
            </a:r>
            <a:r>
              <a:rPr lang="zh-CN" altLang="en-US" sz="2400" b="1" i="0" dirty="0">
                <a:effectLst>
                  <a:outerShdw blurRad="38100" dist="38100" dir="2700000" algn="tl">
                    <a:srgbClr val="C0C0C0"/>
                  </a:outerShdw>
                </a:effectLst>
              </a:rPr>
              <a:t>减少了电磁和射频干扰</a:t>
            </a:r>
            <a:r>
              <a:rPr lang="en-US" altLang="zh-CN" sz="2400" b="1" i="0" dirty="0">
                <a:effectLst>
                  <a:outerShdw blurRad="38100" dist="38100" dir="2700000" algn="tl">
                    <a:srgbClr val="C0C0C0"/>
                  </a:outerShdw>
                </a:effectLst>
              </a:rPr>
              <a:t>;</a:t>
            </a:r>
          </a:p>
          <a:p>
            <a:pPr>
              <a:buFontTx/>
              <a:buChar char="•"/>
            </a:pPr>
            <a:r>
              <a:rPr lang="zh-CN" altLang="en-US" sz="2400" b="1" i="0" dirty="0">
                <a:effectLst>
                  <a:outerShdw blurRad="38100" dist="38100" dir="2700000" algn="tl">
                    <a:srgbClr val="C0C0C0"/>
                  </a:outerShdw>
                </a:effectLst>
              </a:rPr>
              <a:t>易于实现自动化，提高生产效率。</a:t>
            </a:r>
          </a:p>
          <a:p>
            <a:pPr>
              <a:buFontTx/>
              <a:buChar char="•"/>
            </a:pPr>
            <a:endParaRPr lang="en-US" altLang="zh-CN" sz="2400" b="1" i="0" dirty="0">
              <a:effectLst>
                <a:outerShdw blurRad="38100" dist="38100" dir="2700000" algn="tl">
                  <a:srgbClr val="C0C0C0"/>
                </a:outerShdw>
              </a:effectLst>
            </a:endParaRP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39000" y="50165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5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468313" y="188913"/>
            <a:ext cx="8229600" cy="1143000"/>
          </a:xfrm>
        </p:spPr>
        <p:txBody>
          <a:bodyPr/>
          <a:lstStyle/>
          <a:p>
            <a:r>
              <a:rPr lang="en-US" altLang="zh-CN" b="1">
                <a:latin typeface="宋体" panose="02010600030101010101" pitchFamily="2" charset="-122"/>
              </a:rPr>
              <a:t>SMT</a:t>
            </a:r>
            <a:r>
              <a:rPr lang="zh-CN" altLang="en-US" b="1">
                <a:latin typeface="宋体" panose="02010600030101010101" pitchFamily="2" charset="-122"/>
              </a:rPr>
              <a:t>元器件</a:t>
            </a:r>
            <a:endParaRPr lang="zh-CN" altLang="en-US" sz="3200" b="1">
              <a:latin typeface="宋体" panose="02010600030101010101" pitchFamily="2" charset="-122"/>
            </a:endParaRPr>
          </a:p>
        </p:txBody>
      </p:sp>
      <p:sp>
        <p:nvSpPr>
          <p:cNvPr id="429059" name="Rectangle 3"/>
          <p:cNvSpPr>
            <a:spLocks noGrp="1" noChangeArrowheads="1"/>
          </p:cNvSpPr>
          <p:nvPr>
            <p:ph type="body" sz="half" idx="1"/>
          </p:nvPr>
        </p:nvSpPr>
        <p:spPr>
          <a:xfrm>
            <a:off x="468313" y="2362200"/>
            <a:ext cx="4038600" cy="4495800"/>
          </a:xfrm>
        </p:spPr>
        <p:txBody>
          <a:bodyPr/>
          <a:lstStyle/>
          <a:p>
            <a:pPr lvl="1">
              <a:buFontTx/>
              <a:buNone/>
            </a:pPr>
            <a:r>
              <a:rPr lang="zh-CN" altLang="en-US" sz="2400" b="1">
                <a:solidFill>
                  <a:schemeClr val="accent1"/>
                </a:solidFill>
                <a:latin typeface="宋体" panose="02010600030101010101" pitchFamily="2" charset="-122"/>
              </a:rPr>
              <a:t>特征</a:t>
            </a:r>
            <a:r>
              <a:rPr lang="zh-CN" altLang="en-US" sz="2400">
                <a:latin typeface="宋体" panose="02010600030101010101" pitchFamily="2" charset="-122"/>
              </a:rPr>
              <a:t>：无引线－－小型化</a:t>
            </a:r>
          </a:p>
          <a:p>
            <a:pPr lvl="1">
              <a:buFontTx/>
              <a:buChar char="•"/>
            </a:pPr>
            <a:endParaRPr lang="en-US" altLang="zh-CN" sz="2400">
              <a:latin typeface="宋体" panose="02010600030101010101" pitchFamily="2" charset="-122"/>
            </a:endParaRPr>
          </a:p>
        </p:txBody>
      </p:sp>
      <p:pic>
        <p:nvPicPr>
          <p:cNvPr id="429060" name="Picture 4" descr="图像-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106738"/>
            <a:ext cx="4752975" cy="3119437"/>
          </a:xfrm>
          <a:prstGeom prst="rect">
            <a:avLst/>
          </a:prstGeom>
          <a:noFill/>
          <a:extLst>
            <a:ext uri="{909E8E84-426E-40DD-AFC4-6F175D3DCCD1}">
              <a14:hiddenFill xmlns:a14="http://schemas.microsoft.com/office/drawing/2010/main">
                <a:solidFill>
                  <a:srgbClr val="FFFFFF"/>
                </a:solidFill>
              </a14:hiddenFill>
            </a:ext>
          </a:extLst>
        </p:spPr>
      </p:pic>
      <p:grpSp>
        <p:nvGrpSpPr>
          <p:cNvPr id="429061" name="Group 5"/>
          <p:cNvGrpSpPr>
            <a:grpSpLocks/>
          </p:cNvGrpSpPr>
          <p:nvPr/>
        </p:nvGrpSpPr>
        <p:grpSpPr bwMode="auto">
          <a:xfrm>
            <a:off x="4859338" y="2420938"/>
            <a:ext cx="4284662" cy="3743325"/>
            <a:chOff x="3061" y="1525"/>
            <a:chExt cx="2699" cy="2358"/>
          </a:xfrm>
        </p:grpSpPr>
        <p:pic>
          <p:nvPicPr>
            <p:cNvPr id="4290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1" y="1525"/>
              <a:ext cx="2699" cy="1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29063" name="AutoShape 7"/>
            <p:cNvSpPr>
              <a:spLocks noChangeArrowheads="1"/>
            </p:cNvSpPr>
            <p:nvPr/>
          </p:nvSpPr>
          <p:spPr bwMode="auto">
            <a:xfrm>
              <a:off x="3969" y="3294"/>
              <a:ext cx="1791" cy="589"/>
            </a:xfrm>
            <a:prstGeom prst="wedgeEllipseCallout">
              <a:avLst>
                <a:gd name="adj1" fmla="val -37606"/>
                <a:gd name="adj2" fmla="val -144056"/>
              </a:avLst>
            </a:prstGeom>
            <a:solidFill>
              <a:srgbClr val="FFFF99"/>
            </a:solidFill>
            <a:ln w="952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spcBef>
                  <a:spcPct val="20000"/>
                </a:spcBef>
                <a:buClr>
                  <a:schemeClr val="hlink"/>
                </a:buClr>
                <a:buSzPct val="120000"/>
              </a:pPr>
              <a:r>
                <a:rPr kumimoji="0" lang="zh-CN" altLang="en-US" i="0">
                  <a:solidFill>
                    <a:srgbClr val="FF3300"/>
                  </a:solidFill>
                  <a:effectLst>
                    <a:outerShdw blurRad="38100" dist="38100" dir="2700000" algn="tl">
                      <a:srgbClr val="000000"/>
                    </a:outerShdw>
                  </a:effectLst>
                  <a:latin typeface="楷体" panose="02010609060101010101" pitchFamily="49" charset="-122"/>
                  <a:ea typeface="楷体" panose="02010609060101010101" pitchFamily="49" charset="-122"/>
                </a:rPr>
                <a:t>火柴</a:t>
              </a:r>
              <a:r>
                <a:rPr kumimoji="0" lang="en-US" altLang="zh-CN" i="0">
                  <a:solidFill>
                    <a:srgbClr val="FF3300"/>
                  </a:solidFill>
                  <a:effectLst>
                    <a:outerShdw blurRad="38100" dist="38100" dir="2700000" algn="tl">
                      <a:srgbClr val="000000"/>
                    </a:outerShdw>
                  </a:effectLst>
                  <a:latin typeface="楷体" panose="02010609060101010101" pitchFamily="49" charset="-122"/>
                  <a:ea typeface="楷体" panose="02010609060101010101" pitchFamily="49" charset="-122"/>
                </a:rPr>
                <a:t>/</a:t>
              </a:r>
              <a:r>
                <a:rPr kumimoji="0" lang="zh-CN" altLang="en-US" i="0">
                  <a:solidFill>
                    <a:srgbClr val="FF3300"/>
                  </a:solidFill>
                  <a:effectLst>
                    <a:outerShdw blurRad="38100" dist="38100" dir="2700000" algn="tl">
                      <a:srgbClr val="000000"/>
                    </a:outerShdw>
                  </a:effectLst>
                  <a:latin typeface="楷体" panose="02010609060101010101" pitchFamily="49" charset="-122"/>
                  <a:ea typeface="楷体" panose="02010609060101010101" pitchFamily="49" charset="-122"/>
                </a:rPr>
                <a:t>蚂蚁</a:t>
              </a:r>
              <a:r>
                <a:rPr kumimoji="0" lang="en-US" altLang="zh-CN" i="0">
                  <a:solidFill>
                    <a:srgbClr val="FF3300"/>
                  </a:solidFill>
                  <a:effectLst>
                    <a:outerShdw blurRad="38100" dist="38100" dir="2700000" algn="tl">
                      <a:srgbClr val="000000"/>
                    </a:outerShdw>
                  </a:effectLst>
                  <a:latin typeface="楷体" panose="02010609060101010101" pitchFamily="49" charset="-122"/>
                  <a:ea typeface="楷体" panose="02010609060101010101" pitchFamily="49" charset="-122"/>
                </a:rPr>
                <a:t>/SMC</a:t>
              </a:r>
            </a:p>
            <a:p>
              <a:pPr algn="ctr">
                <a:lnSpc>
                  <a:spcPct val="80000"/>
                </a:lnSpc>
                <a:spcBef>
                  <a:spcPct val="20000"/>
                </a:spcBef>
                <a:buClr>
                  <a:schemeClr val="hlink"/>
                </a:buClr>
                <a:buSzPct val="120000"/>
              </a:pPr>
              <a:endParaRPr kumimoji="0" lang="en-US" altLang="zh-CN" i="0">
                <a:solidFill>
                  <a:srgbClr val="FF3300"/>
                </a:solidFill>
                <a:effectLst>
                  <a:outerShdw blurRad="38100" dist="38100" dir="2700000" algn="tl">
                    <a:srgbClr val="000000"/>
                  </a:outerShdw>
                </a:effectLst>
                <a:latin typeface="楷体" panose="02010609060101010101" pitchFamily="49" charset="-122"/>
                <a:ea typeface="楷体" panose="02010609060101010101" pitchFamily="49" charset="-122"/>
              </a:endParaRPr>
            </a:p>
          </p:txBody>
        </p:sp>
      </p:grpSp>
      <p:sp>
        <p:nvSpPr>
          <p:cNvPr id="429064" name="Rectangle 8"/>
          <p:cNvSpPr>
            <a:spLocks noChangeArrowheads="1"/>
          </p:cNvSpPr>
          <p:nvPr/>
        </p:nvSpPr>
        <p:spPr bwMode="auto">
          <a:xfrm>
            <a:off x="611188" y="1412875"/>
            <a:ext cx="741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800" b="1" i="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rPr>
              <a:t>    </a:t>
            </a:r>
            <a:r>
              <a:rPr kumimoji="0" lang="zh-CN" altLang="en-US" sz="2800" b="1" i="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rPr>
              <a:t>元器件</a:t>
            </a:r>
            <a:r>
              <a:rPr kumimoji="0" lang="en-US" altLang="zh-CN" sz="2800" b="1" i="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rPr>
              <a:t>(SMC)/SMD </a:t>
            </a:r>
            <a:br>
              <a:rPr kumimoji="0" lang="en-US" altLang="zh-CN" sz="2800" b="1" i="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rPr>
            </a:br>
            <a:r>
              <a:rPr kumimoji="0" lang="zh-CN" altLang="en-US" sz="2800" b="1" i="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rPr>
              <a:t>（</a:t>
            </a:r>
            <a:r>
              <a:rPr kumimoji="0" lang="en-US" altLang="zh-CN" sz="2800" b="1" i="0">
                <a:effectLst>
                  <a:outerShdw blurRad="38100" dist="38100" dir="2700000" algn="tl">
                    <a:srgbClr val="C0C0C0"/>
                  </a:outerShdw>
                </a:effectLst>
                <a:latin typeface="Arial" panose="020B0604020202020204" pitchFamily="34" charset="0"/>
                <a:ea typeface="宋体" panose="02010600030101010101" pitchFamily="2" charset="-122"/>
              </a:rPr>
              <a:t>surface mount component/device</a:t>
            </a:r>
            <a:r>
              <a:rPr kumimoji="0" lang="zh-CN" altLang="en-US" sz="2800" b="1" i="0">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rPr>
              <a:t>）</a:t>
            </a: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001669" y="1077119"/>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827088" y="333375"/>
            <a:ext cx="7772400" cy="1143000"/>
          </a:xfrm>
        </p:spPr>
        <p:txBody>
          <a:bodyPr/>
          <a:lstStyle/>
          <a:p>
            <a:pPr algn="l"/>
            <a:r>
              <a:rPr lang="en-US" altLang="zh-CN" sz="3600" b="1">
                <a:latin typeface="宋体" panose="02010600030101010101" pitchFamily="2" charset="-122"/>
              </a:rPr>
              <a:t>    </a:t>
            </a:r>
            <a:r>
              <a:rPr lang="zh-CN" altLang="en-US" sz="3600" b="1">
                <a:latin typeface="宋体" panose="02010600030101010101" pitchFamily="2" charset="-122"/>
              </a:rPr>
              <a:t>片式元件的变迁</a:t>
            </a:r>
          </a:p>
        </p:txBody>
      </p:sp>
      <p:sp>
        <p:nvSpPr>
          <p:cNvPr id="431107" name="Rectangle 3"/>
          <p:cNvSpPr>
            <a:spLocks noGrp="1" noChangeArrowheads="1"/>
          </p:cNvSpPr>
          <p:nvPr>
            <p:ph type="body" idx="1"/>
          </p:nvPr>
        </p:nvSpPr>
        <p:spPr>
          <a:xfrm>
            <a:off x="684213" y="1341438"/>
            <a:ext cx="8229600" cy="836612"/>
          </a:xfrm>
        </p:spPr>
        <p:txBody>
          <a:bodyPr/>
          <a:lstStyle/>
          <a:p>
            <a:pPr lvl="1">
              <a:lnSpc>
                <a:spcPct val="90000"/>
              </a:lnSpc>
              <a:buFontTx/>
              <a:buChar char="•"/>
            </a:pPr>
            <a:r>
              <a:rPr lang="en-US" altLang="zh-CN" sz="2400" b="1">
                <a:latin typeface="宋体" panose="02010600030101010101" pitchFamily="2" charset="-122"/>
              </a:rPr>
              <a:t>2012</a:t>
            </a:r>
            <a:r>
              <a:rPr lang="zh-CN" altLang="en-US" sz="2400" b="1">
                <a:latin typeface="宋体" panose="02010600030101010101" pitchFamily="2" charset="-122"/>
              </a:rPr>
              <a:t>（</a:t>
            </a:r>
            <a:r>
              <a:rPr lang="en-US" altLang="zh-CN" sz="2400" b="1">
                <a:latin typeface="宋体" panose="02010600030101010101" pitchFamily="2" charset="-122"/>
              </a:rPr>
              <a:t>0805</a:t>
            </a:r>
            <a:r>
              <a:rPr lang="zh-CN" altLang="en-US" sz="2400" b="1">
                <a:latin typeface="宋体" panose="02010600030101010101" pitchFamily="2" charset="-122"/>
              </a:rPr>
              <a:t>）</a:t>
            </a:r>
            <a:r>
              <a:rPr lang="en-US" altLang="zh-CN" sz="2400" b="1"/>
              <a:t>—</a:t>
            </a:r>
            <a:r>
              <a:rPr lang="en-US" altLang="zh-CN" sz="2400" b="1">
                <a:latin typeface="宋体" panose="02010600030101010101" pitchFamily="2" charset="-122"/>
              </a:rPr>
              <a:t>1608</a:t>
            </a:r>
            <a:r>
              <a:rPr lang="zh-CN" altLang="en-US" sz="2400" b="1">
                <a:latin typeface="宋体" panose="02010600030101010101" pitchFamily="2" charset="-122"/>
              </a:rPr>
              <a:t>（</a:t>
            </a:r>
            <a:r>
              <a:rPr lang="en-US" altLang="zh-CN" sz="2400" b="1">
                <a:latin typeface="宋体" panose="02010600030101010101" pitchFamily="2" charset="-122"/>
              </a:rPr>
              <a:t>0603)</a:t>
            </a:r>
            <a:r>
              <a:rPr lang="en-US" altLang="zh-CN" sz="2400" b="1"/>
              <a:t>—</a:t>
            </a:r>
            <a:r>
              <a:rPr lang="en-US" altLang="zh-CN" sz="2400" b="1">
                <a:latin typeface="宋体" panose="02010600030101010101" pitchFamily="2" charset="-122"/>
              </a:rPr>
              <a:t>1005</a:t>
            </a:r>
            <a:r>
              <a:rPr lang="zh-CN" altLang="en-US" sz="2400" b="1">
                <a:latin typeface="宋体" panose="02010600030101010101" pitchFamily="2" charset="-122"/>
              </a:rPr>
              <a:t>（</a:t>
            </a:r>
            <a:r>
              <a:rPr lang="en-US" altLang="zh-CN" sz="2400" b="1">
                <a:latin typeface="宋体" panose="02010600030101010101" pitchFamily="2" charset="-122"/>
              </a:rPr>
              <a:t>0402</a:t>
            </a:r>
            <a:r>
              <a:rPr lang="zh-CN" altLang="en-US" sz="2400" b="1">
                <a:latin typeface="宋体" panose="02010600030101010101" pitchFamily="2" charset="-122"/>
              </a:rPr>
              <a:t>）</a:t>
            </a:r>
            <a:r>
              <a:rPr lang="en-US" altLang="zh-CN" sz="2400" b="1"/>
              <a:t>—</a:t>
            </a:r>
            <a:r>
              <a:rPr lang="en-US" altLang="zh-CN" sz="2400" b="1">
                <a:latin typeface="宋体" panose="02010600030101010101" pitchFamily="2" charset="-122"/>
              </a:rPr>
              <a:t> 0603</a:t>
            </a:r>
            <a:r>
              <a:rPr lang="zh-CN" altLang="en-US" sz="2400" b="1">
                <a:latin typeface="宋体" panose="02010600030101010101" pitchFamily="2" charset="-122"/>
              </a:rPr>
              <a:t>（</a:t>
            </a:r>
            <a:r>
              <a:rPr lang="en-US" altLang="zh-CN" sz="2400" b="1">
                <a:latin typeface="宋体" panose="02010600030101010101" pitchFamily="2" charset="-122"/>
              </a:rPr>
              <a:t>0201</a:t>
            </a:r>
            <a:r>
              <a:rPr lang="zh-CN" altLang="en-US" sz="2400" b="1">
                <a:latin typeface="宋体" panose="02010600030101010101" pitchFamily="2" charset="-122"/>
              </a:rPr>
              <a:t>）</a:t>
            </a:r>
            <a:r>
              <a:rPr lang="en-US" altLang="zh-CN" sz="2400" b="1"/>
              <a:t>—</a:t>
            </a:r>
            <a:r>
              <a:rPr lang="en-US" altLang="zh-CN" sz="2400" b="1">
                <a:latin typeface="宋体" panose="02010600030101010101" pitchFamily="2" charset="-122"/>
              </a:rPr>
              <a:t> 0402 </a:t>
            </a:r>
            <a:r>
              <a:rPr lang="zh-CN" altLang="en-US" sz="2400" b="1">
                <a:latin typeface="宋体" panose="02010600030101010101" pitchFamily="2" charset="-122"/>
              </a:rPr>
              <a:t>（</a:t>
            </a:r>
            <a:r>
              <a:rPr lang="en-US" altLang="zh-CN" sz="2400" b="1">
                <a:latin typeface="宋体" panose="02010600030101010101" pitchFamily="2" charset="-122"/>
              </a:rPr>
              <a:t>? </a:t>
            </a:r>
            <a:r>
              <a:rPr lang="zh-CN" altLang="en-US" sz="2400" b="1">
                <a:latin typeface="宋体" panose="02010600030101010101" pitchFamily="2" charset="-122"/>
              </a:rPr>
              <a:t>）   两种称呼－公</a:t>
            </a:r>
            <a:r>
              <a:rPr lang="en-US" altLang="zh-CN" sz="2400" b="1">
                <a:latin typeface="宋体" panose="02010600030101010101" pitchFamily="2" charset="-122"/>
              </a:rPr>
              <a:t>/</a:t>
            </a:r>
            <a:r>
              <a:rPr lang="zh-CN" altLang="en-US" sz="2400" b="1">
                <a:latin typeface="宋体" panose="02010600030101010101" pitchFamily="2" charset="-122"/>
              </a:rPr>
              <a:t>英</a:t>
            </a:r>
          </a:p>
          <a:p>
            <a:pPr lvl="1">
              <a:lnSpc>
                <a:spcPct val="90000"/>
              </a:lnSpc>
              <a:buFontTx/>
              <a:buNone/>
            </a:pPr>
            <a:r>
              <a:rPr lang="en-US" altLang="zh-CN" sz="2400" b="1"/>
              <a:t>1mil=0.00254cm=0.0254mm</a:t>
            </a:r>
            <a:r>
              <a:rPr lang="en-US" altLang="zh-CN" sz="2400"/>
              <a:t> </a:t>
            </a:r>
            <a:r>
              <a:rPr lang="en-US" altLang="zh-CN" sz="2000" b="1">
                <a:latin typeface="宋体" panose="02010600030101010101" pitchFamily="2" charset="-122"/>
              </a:rPr>
              <a:t> </a:t>
            </a:r>
            <a:r>
              <a:rPr lang="zh-CN" altLang="en-US" sz="2400" b="1">
                <a:latin typeface="宋体" panose="02010600030101010101" pitchFamily="2" charset="-122"/>
              </a:rPr>
              <a:t>封装代号：</a:t>
            </a:r>
            <a:r>
              <a:rPr lang="en-US" altLang="zh-CN" sz="2400" b="1">
                <a:latin typeface="宋体" panose="02010600030101010101" pitchFamily="2" charset="-122"/>
              </a:rPr>
              <a:t>L-W                            </a:t>
            </a:r>
          </a:p>
          <a:p>
            <a:pPr lvl="1">
              <a:lnSpc>
                <a:spcPct val="90000"/>
              </a:lnSpc>
              <a:buFontTx/>
              <a:buNone/>
            </a:pPr>
            <a:r>
              <a:rPr lang="en-US" altLang="zh-CN" sz="2400" b="1">
                <a:latin typeface="宋体" panose="02010600030101010101" pitchFamily="2" charset="-122"/>
              </a:rPr>
              <a:t>                            </a:t>
            </a:r>
            <a:r>
              <a:rPr lang="zh-CN" altLang="en-US" sz="2400" b="1">
                <a:latin typeface="宋体" panose="02010600030101010101" pitchFamily="2" charset="-122"/>
              </a:rPr>
              <a:t>例 </a:t>
            </a:r>
            <a:r>
              <a:rPr lang="en-US" altLang="zh-CN" sz="2400" b="1">
                <a:latin typeface="宋体" panose="02010600030101010101" pitchFamily="2" charset="-122"/>
              </a:rPr>
              <a:t>1608</a:t>
            </a:r>
            <a:r>
              <a:rPr lang="zh-CN" altLang="en-US" sz="2400" b="1">
                <a:latin typeface="宋体" panose="02010600030101010101" pitchFamily="2" charset="-122"/>
              </a:rPr>
              <a:t>（公制） </a:t>
            </a:r>
          </a:p>
          <a:p>
            <a:pPr lvl="1">
              <a:lnSpc>
                <a:spcPct val="90000"/>
              </a:lnSpc>
              <a:buFontTx/>
              <a:buNone/>
            </a:pPr>
            <a:r>
              <a:rPr lang="zh-CN" altLang="en-US" sz="2400" b="1">
                <a:latin typeface="宋体" panose="02010600030101010101" pitchFamily="2" charset="-122"/>
              </a:rPr>
              <a:t>                             </a:t>
            </a:r>
            <a:r>
              <a:rPr lang="en-US" altLang="zh-CN" sz="2400" b="1">
                <a:latin typeface="宋体" panose="02010600030101010101" pitchFamily="2" charset="-122"/>
              </a:rPr>
              <a:t>L=1.6mm</a:t>
            </a:r>
            <a:r>
              <a:rPr lang="zh-CN" altLang="en-US" sz="2400" b="1">
                <a:latin typeface="宋体" panose="02010600030101010101" pitchFamily="2" charset="-122"/>
              </a:rPr>
              <a:t>（</a:t>
            </a:r>
            <a:r>
              <a:rPr lang="en-US" altLang="zh-CN" sz="2400" b="1">
                <a:latin typeface="宋体" panose="02010600030101010101" pitchFamily="2" charset="-122"/>
              </a:rPr>
              <a:t>60mil)</a:t>
            </a:r>
          </a:p>
          <a:p>
            <a:pPr lvl="1">
              <a:lnSpc>
                <a:spcPct val="90000"/>
              </a:lnSpc>
              <a:buFontTx/>
              <a:buNone/>
            </a:pPr>
            <a:r>
              <a:rPr lang="en-US" altLang="zh-CN" sz="2400" b="1">
                <a:latin typeface="宋体" panose="02010600030101010101" pitchFamily="2" charset="-122"/>
              </a:rPr>
              <a:t>                             W=0.8mm</a:t>
            </a:r>
            <a:r>
              <a:rPr lang="zh-CN" altLang="en-US" sz="2400" b="1">
                <a:latin typeface="宋体" panose="02010600030101010101" pitchFamily="2" charset="-122"/>
              </a:rPr>
              <a:t>（</a:t>
            </a:r>
            <a:r>
              <a:rPr lang="en-US" altLang="zh-CN" sz="2400" b="1">
                <a:latin typeface="宋体" panose="02010600030101010101" pitchFamily="2" charset="-122"/>
              </a:rPr>
              <a:t>30mil</a:t>
            </a:r>
            <a:r>
              <a:rPr lang="zh-CN" altLang="en-US" sz="2400" b="1">
                <a:latin typeface="宋体" panose="02010600030101010101" pitchFamily="2" charset="-122"/>
              </a:rPr>
              <a:t>）</a:t>
            </a:r>
          </a:p>
          <a:p>
            <a:pPr lvl="1">
              <a:lnSpc>
                <a:spcPct val="90000"/>
              </a:lnSpc>
              <a:buFontTx/>
              <a:buNone/>
            </a:pPr>
            <a:r>
              <a:rPr lang="zh-CN" altLang="en-US" sz="2400" b="1">
                <a:latin typeface="宋体" panose="02010600030101010101" pitchFamily="2" charset="-122"/>
              </a:rPr>
              <a:t>                                （</a:t>
            </a:r>
            <a:r>
              <a:rPr lang="en-US" altLang="zh-CN" sz="2400" b="1">
                <a:latin typeface="宋体" panose="02010600030101010101" pitchFamily="2" charset="-122"/>
              </a:rPr>
              <a:t>0603</a:t>
            </a:r>
            <a:r>
              <a:rPr lang="zh-CN" altLang="en-US" sz="2400" b="1">
                <a:latin typeface="宋体" panose="02010600030101010101" pitchFamily="2" charset="-122"/>
              </a:rPr>
              <a:t>）英制</a:t>
            </a:r>
          </a:p>
          <a:p>
            <a:pPr lvl="1">
              <a:lnSpc>
                <a:spcPct val="90000"/>
              </a:lnSpc>
              <a:buFontTx/>
              <a:buNone/>
            </a:pPr>
            <a:r>
              <a:rPr lang="zh-CN" altLang="en-US" sz="2400" b="1">
                <a:latin typeface="宋体" panose="02010600030101010101" pitchFamily="2" charset="-122"/>
              </a:rPr>
              <a:t>                                 </a:t>
            </a:r>
            <a:r>
              <a:rPr lang="zh-CN" altLang="en-US" sz="3200" b="1">
                <a:latin typeface="华文行楷" panose="02010800040101010101" pitchFamily="2" charset="-122"/>
                <a:ea typeface="华文行楷" panose="02010800040101010101" pitchFamily="2" charset="-122"/>
              </a:rPr>
              <a:t>尺寸极限</a:t>
            </a:r>
            <a:r>
              <a:rPr lang="zh-CN" altLang="en-US" sz="2400" b="1">
                <a:latin typeface="宋体" panose="02010600030101010101" pitchFamily="2" charset="-122"/>
              </a:rPr>
              <a:t> </a:t>
            </a:r>
          </a:p>
        </p:txBody>
      </p:sp>
      <p:pic>
        <p:nvPicPr>
          <p:cNvPr id="431108" name="Picture 4" descr="SMC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2708275"/>
            <a:ext cx="4114800" cy="3138488"/>
          </a:xfrm>
          <a:prstGeom prst="rect">
            <a:avLst/>
          </a:prstGeom>
          <a:noFill/>
          <a:extLst>
            <a:ext uri="{909E8E84-426E-40DD-AFC4-6F175D3DCCD1}">
              <a14:hiddenFill xmlns:a14="http://schemas.microsoft.com/office/drawing/2010/main">
                <a:solidFill>
                  <a:srgbClr val="FFFFFF"/>
                </a:solidFill>
              </a14:hiddenFill>
            </a:ext>
          </a:extLst>
        </p:spPr>
      </p:pic>
      <p:pic>
        <p:nvPicPr>
          <p:cNvPr id="431109" name="Picture 5" descr="SM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5735638"/>
            <a:ext cx="1219200" cy="1122362"/>
          </a:xfrm>
          <a:prstGeom prst="rect">
            <a:avLst/>
          </a:prstGeom>
          <a:noFill/>
          <a:extLst>
            <a:ext uri="{909E8E84-426E-40DD-AFC4-6F175D3DCCD1}">
              <a14:hiddenFill xmlns:a14="http://schemas.microsoft.com/office/drawing/2010/main">
                <a:solidFill>
                  <a:srgbClr val="FFFFFF"/>
                </a:solidFill>
              </a14:hiddenFill>
            </a:ext>
          </a:extLst>
        </p:spPr>
      </p:pic>
      <p:pic>
        <p:nvPicPr>
          <p:cNvPr id="431110" name="Picture 6" descr="SMD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5486400"/>
            <a:ext cx="914400" cy="841375"/>
          </a:xfrm>
          <a:prstGeom prst="rect">
            <a:avLst/>
          </a:prstGeom>
          <a:noFill/>
          <a:extLst>
            <a:ext uri="{909E8E84-426E-40DD-AFC4-6F175D3DCCD1}">
              <a14:hiddenFill xmlns:a14="http://schemas.microsoft.com/office/drawing/2010/main">
                <a:solidFill>
                  <a:srgbClr val="FFFFFF"/>
                </a:solidFill>
              </a14:hiddenFill>
            </a:ext>
          </a:extLst>
        </p:spPr>
      </p:pic>
      <p:pic>
        <p:nvPicPr>
          <p:cNvPr id="431111" name="Picture 7" descr="SMD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5257800"/>
            <a:ext cx="685800" cy="628650"/>
          </a:xfrm>
          <a:prstGeom prst="rect">
            <a:avLst/>
          </a:prstGeom>
          <a:noFill/>
          <a:extLst>
            <a:ext uri="{909E8E84-426E-40DD-AFC4-6F175D3DCCD1}">
              <a14:hiddenFill xmlns:a14="http://schemas.microsoft.com/office/drawing/2010/main">
                <a:solidFill>
                  <a:srgbClr val="FFFFFF"/>
                </a:solidFill>
              </a14:hiddenFill>
            </a:ext>
          </a:extLst>
        </p:spPr>
      </p:pic>
      <p:pic>
        <p:nvPicPr>
          <p:cNvPr id="431112" name="Picture 8" descr="SMD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200" y="5105400"/>
            <a:ext cx="457200" cy="417513"/>
          </a:xfrm>
          <a:prstGeom prst="rect">
            <a:avLst/>
          </a:prstGeom>
          <a:noFill/>
          <a:extLst>
            <a:ext uri="{909E8E84-426E-40DD-AFC4-6F175D3DCCD1}">
              <a14:hiddenFill xmlns:a14="http://schemas.microsoft.com/office/drawing/2010/main">
                <a:solidFill>
                  <a:srgbClr val="FFFFFF"/>
                </a:solidFill>
              </a14:hiddenFill>
            </a:ext>
          </a:extLst>
        </p:spPr>
      </p:pic>
      <p:pic>
        <p:nvPicPr>
          <p:cNvPr id="431113" name="Picture 9" descr="SMD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34400" y="4876800"/>
            <a:ext cx="304800" cy="277813"/>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6504709" y="69373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4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154" name="Picture 2" descr="auto0"/>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1116013" y="404813"/>
            <a:ext cx="2879725" cy="2433637"/>
          </a:xfrm>
          <a:noFill/>
          <a:ln w="12700">
            <a:solidFill>
              <a:schemeClr val="hlink"/>
            </a:solidFill>
            <a:miter lim="800000"/>
            <a:headEnd/>
            <a:tailEnd/>
          </a:ln>
        </p:spPr>
      </p:pic>
      <p:grpSp>
        <p:nvGrpSpPr>
          <p:cNvPr id="433155" name="Group 3"/>
          <p:cNvGrpSpPr>
            <a:grpSpLocks/>
          </p:cNvGrpSpPr>
          <p:nvPr/>
        </p:nvGrpSpPr>
        <p:grpSpPr bwMode="auto">
          <a:xfrm>
            <a:off x="4500563" y="549275"/>
            <a:ext cx="2735262" cy="2160588"/>
            <a:chOff x="3832" y="2584"/>
            <a:chExt cx="1260" cy="815"/>
          </a:xfrm>
        </p:grpSpPr>
        <p:pic>
          <p:nvPicPr>
            <p:cNvPr id="433156" name="Picture 4" descr="auto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2592"/>
              <a:ext cx="1248" cy="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3157" name="Freeform 5"/>
            <p:cNvSpPr>
              <a:spLocks/>
            </p:cNvSpPr>
            <p:nvPr/>
          </p:nvSpPr>
          <p:spPr bwMode="auto">
            <a:xfrm>
              <a:off x="3832" y="2584"/>
              <a:ext cx="1260" cy="815"/>
            </a:xfrm>
            <a:custGeom>
              <a:avLst/>
              <a:gdLst>
                <a:gd name="T0" fmla="*/ 536 w 1260"/>
                <a:gd name="T1" fmla="*/ 4 h 815"/>
                <a:gd name="T2" fmla="*/ 1200 w 1260"/>
                <a:gd name="T3" fmla="*/ 144 h 815"/>
                <a:gd name="T4" fmla="*/ 1156 w 1260"/>
                <a:gd name="T5" fmla="*/ 356 h 815"/>
                <a:gd name="T6" fmla="*/ 1160 w 1260"/>
                <a:gd name="T7" fmla="*/ 384 h 815"/>
                <a:gd name="T8" fmla="*/ 1192 w 1260"/>
                <a:gd name="T9" fmla="*/ 392 h 815"/>
                <a:gd name="T10" fmla="*/ 1224 w 1260"/>
                <a:gd name="T11" fmla="*/ 452 h 815"/>
                <a:gd name="T12" fmla="*/ 1208 w 1260"/>
                <a:gd name="T13" fmla="*/ 488 h 815"/>
                <a:gd name="T14" fmla="*/ 1256 w 1260"/>
                <a:gd name="T15" fmla="*/ 536 h 815"/>
                <a:gd name="T16" fmla="*/ 1200 w 1260"/>
                <a:gd name="T17" fmla="*/ 660 h 815"/>
                <a:gd name="T18" fmla="*/ 1208 w 1260"/>
                <a:gd name="T19" fmla="*/ 740 h 815"/>
                <a:gd name="T20" fmla="*/ 1096 w 1260"/>
                <a:gd name="T21" fmla="*/ 784 h 815"/>
                <a:gd name="T22" fmla="*/ 924 w 1260"/>
                <a:gd name="T23" fmla="*/ 800 h 815"/>
                <a:gd name="T24" fmla="*/ 624 w 1260"/>
                <a:gd name="T25" fmla="*/ 764 h 815"/>
                <a:gd name="T26" fmla="*/ 524 w 1260"/>
                <a:gd name="T27" fmla="*/ 796 h 815"/>
                <a:gd name="T28" fmla="*/ 416 w 1260"/>
                <a:gd name="T29" fmla="*/ 752 h 815"/>
                <a:gd name="T30" fmla="*/ 268 w 1260"/>
                <a:gd name="T31" fmla="*/ 788 h 815"/>
                <a:gd name="T32" fmla="*/ 72 w 1260"/>
                <a:gd name="T33" fmla="*/ 756 h 815"/>
                <a:gd name="T34" fmla="*/ 76 w 1260"/>
                <a:gd name="T35" fmla="*/ 700 h 815"/>
                <a:gd name="T36" fmla="*/ 20 w 1260"/>
                <a:gd name="T37" fmla="*/ 476 h 815"/>
                <a:gd name="T38" fmla="*/ 48 w 1260"/>
                <a:gd name="T39" fmla="*/ 332 h 815"/>
                <a:gd name="T40" fmla="*/ 24 w 1260"/>
                <a:gd name="T41" fmla="*/ 184 h 815"/>
                <a:gd name="T42" fmla="*/ 220 w 1260"/>
                <a:gd name="T43" fmla="*/ 72 h 815"/>
                <a:gd name="T44" fmla="*/ 260 w 1260"/>
                <a:gd name="T45" fmla="*/ 0 h 815"/>
                <a:gd name="T46" fmla="*/ 0 w 1260"/>
                <a:gd name="T47" fmla="*/ 0 h 815"/>
                <a:gd name="T48" fmla="*/ 0 w 1260"/>
                <a:gd name="T49" fmla="*/ 808 h 815"/>
                <a:gd name="T50" fmla="*/ 1260 w 1260"/>
                <a:gd name="T51" fmla="*/ 808 h 815"/>
                <a:gd name="T52" fmla="*/ 1260 w 1260"/>
                <a:gd name="T53" fmla="*/ 0 h 815"/>
                <a:gd name="T54" fmla="*/ 560 w 1260"/>
                <a:gd name="T55" fmla="*/ 0 h 815"/>
                <a:gd name="T56" fmla="*/ 264 w 1260"/>
                <a:gd name="T57" fmla="*/ 0 h 815"/>
                <a:gd name="T58" fmla="*/ 300 w 1260"/>
                <a:gd name="T59" fmla="*/ 28 h 815"/>
                <a:gd name="T60" fmla="*/ 352 w 1260"/>
                <a:gd name="T61" fmla="*/ 24 h 815"/>
                <a:gd name="T62" fmla="*/ 416 w 1260"/>
                <a:gd name="T63" fmla="*/ 32 h 815"/>
                <a:gd name="T64" fmla="*/ 536 w 1260"/>
                <a:gd name="T65" fmla="*/ 4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0" h="815">
                  <a:moveTo>
                    <a:pt x="536" y="4"/>
                  </a:moveTo>
                  <a:lnTo>
                    <a:pt x="1200" y="144"/>
                  </a:lnTo>
                  <a:lnTo>
                    <a:pt x="1156" y="356"/>
                  </a:lnTo>
                  <a:lnTo>
                    <a:pt x="1160" y="384"/>
                  </a:lnTo>
                  <a:lnTo>
                    <a:pt x="1192" y="392"/>
                  </a:lnTo>
                  <a:lnTo>
                    <a:pt x="1224" y="452"/>
                  </a:lnTo>
                  <a:lnTo>
                    <a:pt x="1208" y="488"/>
                  </a:lnTo>
                  <a:lnTo>
                    <a:pt x="1256" y="536"/>
                  </a:lnTo>
                  <a:lnTo>
                    <a:pt x="1200" y="660"/>
                  </a:lnTo>
                  <a:lnTo>
                    <a:pt x="1208" y="740"/>
                  </a:lnTo>
                  <a:lnTo>
                    <a:pt x="1096" y="784"/>
                  </a:lnTo>
                  <a:lnTo>
                    <a:pt x="924" y="800"/>
                  </a:lnTo>
                  <a:lnTo>
                    <a:pt x="624" y="764"/>
                  </a:lnTo>
                  <a:lnTo>
                    <a:pt x="524" y="796"/>
                  </a:lnTo>
                  <a:lnTo>
                    <a:pt x="416" y="752"/>
                  </a:lnTo>
                  <a:cubicBezTo>
                    <a:pt x="327" y="815"/>
                    <a:pt x="360" y="800"/>
                    <a:pt x="268" y="788"/>
                  </a:cubicBezTo>
                  <a:cubicBezTo>
                    <a:pt x="150" y="749"/>
                    <a:pt x="338" y="763"/>
                    <a:pt x="72" y="756"/>
                  </a:cubicBezTo>
                  <a:cubicBezTo>
                    <a:pt x="77" y="711"/>
                    <a:pt x="76" y="729"/>
                    <a:pt x="76" y="700"/>
                  </a:cubicBezTo>
                  <a:lnTo>
                    <a:pt x="20" y="476"/>
                  </a:lnTo>
                  <a:lnTo>
                    <a:pt x="48" y="332"/>
                  </a:lnTo>
                  <a:lnTo>
                    <a:pt x="24" y="184"/>
                  </a:lnTo>
                  <a:lnTo>
                    <a:pt x="220" y="72"/>
                  </a:lnTo>
                  <a:lnTo>
                    <a:pt x="260" y="0"/>
                  </a:lnTo>
                  <a:lnTo>
                    <a:pt x="0" y="0"/>
                  </a:lnTo>
                  <a:lnTo>
                    <a:pt x="0" y="808"/>
                  </a:lnTo>
                  <a:lnTo>
                    <a:pt x="1260" y="808"/>
                  </a:lnTo>
                  <a:lnTo>
                    <a:pt x="1260" y="0"/>
                  </a:lnTo>
                  <a:lnTo>
                    <a:pt x="560" y="0"/>
                  </a:lnTo>
                  <a:lnTo>
                    <a:pt x="264" y="0"/>
                  </a:lnTo>
                  <a:lnTo>
                    <a:pt x="300" y="28"/>
                  </a:lnTo>
                  <a:lnTo>
                    <a:pt x="352" y="24"/>
                  </a:lnTo>
                  <a:lnTo>
                    <a:pt x="416" y="32"/>
                  </a:lnTo>
                  <a:lnTo>
                    <a:pt x="536" y="4"/>
                  </a:lnTo>
                  <a:close/>
                </a:path>
              </a:pathLst>
            </a:custGeom>
            <a:solidFill>
              <a:schemeClr val="bg1"/>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433158" name="Picture 6" descr="调整大小 SMT-THT"/>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a:xfrm>
            <a:off x="5076825" y="2924175"/>
            <a:ext cx="2667000" cy="3467100"/>
          </a:xfrm>
          <a:noFill/>
          <a:ln/>
        </p:spPr>
      </p:pic>
      <p:sp>
        <p:nvSpPr>
          <p:cNvPr id="433159" name="AutoShape 7"/>
          <p:cNvSpPr>
            <a:spLocks noChangeArrowheads="1"/>
          </p:cNvSpPr>
          <p:nvPr/>
        </p:nvSpPr>
        <p:spPr bwMode="auto">
          <a:xfrm>
            <a:off x="2555875" y="4581525"/>
            <a:ext cx="2087563" cy="1008063"/>
          </a:xfrm>
          <a:prstGeom prst="wedgeEllipseCallout">
            <a:avLst>
              <a:gd name="adj1" fmla="val 86273"/>
              <a:gd name="adj2" fmla="val -135829"/>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1800" i="0">
                <a:latin typeface="Tahoma" panose="020B0604030504040204" pitchFamily="34" charset="0"/>
                <a:ea typeface="宋体" panose="02010600030101010101" pitchFamily="2" charset="-122"/>
              </a:rPr>
              <a:t>1/8</a:t>
            </a:r>
            <a:r>
              <a:rPr kumimoji="0" lang="zh-CN" altLang="en-US" sz="1800" i="0">
                <a:latin typeface="Tahoma" panose="020B0604030504040204" pitchFamily="34" charset="0"/>
                <a:ea typeface="宋体" panose="02010600030101010101" pitchFamily="2" charset="-122"/>
              </a:rPr>
              <a:t>普通电阻</a:t>
            </a:r>
          </a:p>
        </p:txBody>
      </p:sp>
      <p:sp>
        <p:nvSpPr>
          <p:cNvPr id="433160" name="AutoShape 8"/>
          <p:cNvSpPr>
            <a:spLocks noChangeArrowheads="1"/>
          </p:cNvSpPr>
          <p:nvPr/>
        </p:nvSpPr>
        <p:spPr bwMode="auto">
          <a:xfrm>
            <a:off x="3203575" y="5734050"/>
            <a:ext cx="1727200" cy="765175"/>
          </a:xfrm>
          <a:prstGeom prst="cloudCallout">
            <a:avLst>
              <a:gd name="adj1" fmla="val 68014"/>
              <a:gd name="adj2" fmla="val -53528"/>
            </a:avLst>
          </a:prstGeom>
          <a:solidFill>
            <a:schemeClr val="accent1"/>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en-US" altLang="zh-CN" sz="1800" i="0">
                <a:latin typeface="Tahoma" panose="020B0604030504040204" pitchFamily="34" charset="0"/>
                <a:ea typeface="宋体" panose="02010600030101010101" pitchFamily="2" charset="-122"/>
              </a:rPr>
              <a:t>0603</a:t>
            </a:r>
            <a:r>
              <a:rPr kumimoji="0" lang="zh-CN" altLang="en-US" sz="1800" i="0">
                <a:latin typeface="Tahoma" panose="020B0604030504040204" pitchFamily="34" charset="0"/>
                <a:ea typeface="宋体" panose="02010600030101010101" pitchFamily="2" charset="-122"/>
              </a:rPr>
              <a:t>电阻</a:t>
            </a:r>
          </a:p>
        </p:txBody>
      </p:sp>
      <p:sp>
        <p:nvSpPr>
          <p:cNvPr id="433161" name="AutoShape 9"/>
          <p:cNvSpPr>
            <a:spLocks noChangeArrowheads="1"/>
          </p:cNvSpPr>
          <p:nvPr/>
        </p:nvSpPr>
        <p:spPr bwMode="auto">
          <a:xfrm>
            <a:off x="755650" y="4076700"/>
            <a:ext cx="1512888" cy="504825"/>
          </a:xfrm>
          <a:prstGeom prst="curvedDownArrow">
            <a:avLst>
              <a:gd name="adj1" fmla="val 59937"/>
              <a:gd name="adj2" fmla="val 119874"/>
              <a:gd name="adj3"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3162" name="AutoShape 10"/>
          <p:cNvSpPr>
            <a:spLocks noChangeArrowheads="1"/>
          </p:cNvSpPr>
          <p:nvPr/>
        </p:nvSpPr>
        <p:spPr bwMode="auto">
          <a:xfrm>
            <a:off x="611188" y="2565400"/>
            <a:ext cx="2808287" cy="1728788"/>
          </a:xfrm>
          <a:prstGeom prst="notchedRightArrow">
            <a:avLst>
              <a:gd name="adj1" fmla="val 50000"/>
              <a:gd name="adj2" fmla="val 40611"/>
            </a:avLst>
          </a:prstGeom>
          <a:solidFill>
            <a:srgbClr val="FFFF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spcBef>
                <a:spcPct val="20000"/>
              </a:spcBef>
              <a:buClr>
                <a:schemeClr val="hlink"/>
              </a:buClr>
              <a:buSzPct val="120000"/>
            </a:pPr>
            <a:r>
              <a:rPr kumimoji="0" lang="zh-CN" altLang="en-US" i="0">
                <a:solidFill>
                  <a:srgbClr val="000000"/>
                </a:solidFill>
                <a:latin typeface="宋体" panose="02010600030101010101" pitchFamily="2" charset="-122"/>
              </a:rPr>
              <a:t>实际样品比较</a:t>
            </a: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11022" y="493315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9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1"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1"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3723</TotalTime>
  <Words>1400</Words>
  <Application>Microsoft Office PowerPoint</Application>
  <PresentationFormat>全屏显示(4:3)</PresentationFormat>
  <Paragraphs>253</Paragraphs>
  <Slides>50</Slides>
  <Notes>3</Notes>
  <HiddenSlides>0</HiddenSlides>
  <MMClips>50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50</vt:i4>
      </vt:variant>
    </vt:vector>
  </HeadingPairs>
  <TitlesOfParts>
    <vt:vector size="64" baseType="lpstr">
      <vt:lpstr>ˎ̥</vt:lpstr>
      <vt:lpstr>PMingLiU</vt:lpstr>
      <vt:lpstr>华文彩云</vt:lpstr>
      <vt:lpstr>华文行楷</vt:lpstr>
      <vt:lpstr>華康中楷體</vt:lpstr>
      <vt:lpstr>楷体</vt:lpstr>
      <vt:lpstr>隶书</vt:lpstr>
      <vt:lpstr>宋体</vt:lpstr>
      <vt:lpstr>Arial</vt:lpstr>
      <vt:lpstr>Tahoma</vt:lpstr>
      <vt:lpstr>Times New Roman</vt:lpstr>
      <vt:lpstr>默认设计模板</vt:lpstr>
      <vt:lpstr>點陣圖影像</vt:lpstr>
      <vt:lpstr>Image</vt:lpstr>
      <vt:lpstr>PowerPoint 演示文稿</vt:lpstr>
      <vt:lpstr>PowerPoint 演示文稿</vt:lpstr>
      <vt:lpstr>PowerPoint 演示文稿</vt:lpstr>
      <vt:lpstr>PowerPoint 演示文稿</vt:lpstr>
      <vt:lpstr>THT（Through Hole Technology ）与SMT  </vt:lpstr>
      <vt:lpstr>PowerPoint 演示文稿</vt:lpstr>
      <vt:lpstr>SMT元器件</vt:lpstr>
      <vt:lpstr>    片式元件的变迁</vt:lpstr>
      <vt:lpstr>PowerPoint 演示文稿</vt:lpstr>
      <vt:lpstr>片式元件的安装间距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trigem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yfeng</dc:creator>
  <cp:lastModifiedBy>ming</cp:lastModifiedBy>
  <cp:revision>335</cp:revision>
  <dcterms:created xsi:type="dcterms:W3CDTF">2002-06-13T14:08:02Z</dcterms:created>
  <dcterms:modified xsi:type="dcterms:W3CDTF">2020-02-19T07:26:39Z</dcterms:modified>
</cp:coreProperties>
</file>